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fDGasbSyvHGC0HNDdPa3C/e3x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3" name="Google Shape;263;p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0" name="Google Shape;350;p10: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0" name="Google Shape;370;p11: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p12: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4" name="Google Shape;414;p13: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7" name="Google Shape;427;p1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15: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43" name="Google Shape;443;p15: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lang="en-US" sz="1200" strike="noStrike">
                <a:solidFill>
                  <a:schemeClr val="dk1"/>
                </a:solidFill>
                <a:latin typeface="Times New Roman"/>
                <a:ea typeface="Times New Roman"/>
                <a:cs typeface="Times New Roman"/>
                <a:sym typeface="Times New Roman"/>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p16: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b="0" lang="en-US" sz="2000" strike="noStrike">
                <a:latin typeface="Arial"/>
                <a:ea typeface="Arial"/>
                <a:cs typeface="Arial"/>
                <a:sym typeface="Arial"/>
              </a:rPr>
              <a:t>Fill the gap between human learning and machine intelligence… </a:t>
            </a:r>
            <a:endParaRPr/>
          </a:p>
        </p:txBody>
      </p:sp>
      <p:sp>
        <p:nvSpPr>
          <p:cNvPr id="457" name="Google Shape;457;p16: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lang="en-US" sz="1200" strike="noStrike">
                <a:solidFill>
                  <a:schemeClr val="dk1"/>
                </a:solidFill>
                <a:latin typeface="Times New Roman"/>
                <a:ea typeface="Times New Roman"/>
                <a:cs typeface="Times New Roman"/>
                <a:sym typeface="Times New Roman"/>
              </a:rPr>
              <a:t>‹#›</a:t>
            </a:fld>
            <a:endParaRPr b="0" sz="120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2: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b="0" lang="en-US" sz="2000" strike="noStrike">
                <a:latin typeface="Arial"/>
                <a:ea typeface="Arial"/>
                <a:cs typeface="Arial"/>
                <a:sym typeface="Arial"/>
              </a:rPr>
              <a:t>Where we are? Is this a hype or a real breakthrough? </a:t>
            </a:r>
            <a:endParaRPr/>
          </a:p>
        </p:txBody>
      </p:sp>
      <p:sp>
        <p:nvSpPr>
          <p:cNvPr id="271" name="Google Shape;271;p2: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3: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b="0" lang="en-US" sz="2000" strike="noStrike">
                <a:latin typeface="Arial"/>
                <a:ea typeface="Arial"/>
                <a:cs typeface="Arial"/>
                <a:sym typeface="Arial"/>
              </a:rPr>
              <a:t>Very logical conversation </a:t>
            </a:r>
            <a:endParaRPr/>
          </a:p>
        </p:txBody>
      </p:sp>
      <p:sp>
        <p:nvSpPr>
          <p:cNvPr id="278" name="Google Shape;278;p3: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4" name="Google Shape;294;p4: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 name="Google Shape;301;p5: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p6: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7: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7: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Image is 320x500=480,000</a:t>
            </a:r>
            <a:endParaRPr/>
          </a:p>
        </p:txBody>
      </p:sp>
      <p:sp>
        <p:nvSpPr>
          <p:cNvPr id="319" name="Google Shape;319;p7:notes"/>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1400"/>
              <a:buFont typeface="Times New Roman"/>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3" name="Google Shape;333;p8:notes"/>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9: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41" name="Google Shape;341;p9:notes"/>
          <p:cNvSpPr txBox="1"/>
          <p:nvPr>
            <p:ph idx="12" type="sldNum"/>
          </p:nvPr>
        </p:nvSpPr>
        <p:spPr>
          <a:xfrm>
            <a:off x="3884760" y="8685360"/>
            <a:ext cx="2971440" cy="45828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chemeClr val="dk1"/>
              </a:buClr>
              <a:buSzPts val="1200"/>
              <a:buFont typeface="Times New Roman"/>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 name="Shape 21"/>
        <p:cNvGrpSpPr/>
        <p:nvPr/>
      </p:nvGrpSpPr>
      <p:grpSpPr>
        <a:xfrm>
          <a:off x="0" y="0"/>
          <a:ext cx="0" cy="0"/>
          <a:chOff x="0" y="0"/>
          <a:chExt cx="0" cy="0"/>
        </a:xfrm>
      </p:grpSpPr>
      <p:sp>
        <p:nvSpPr>
          <p:cNvPr id="22" name="Google Shape;22;p1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4" name="Google Shape;24;p18"/>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0" name="Shape 60"/>
        <p:cNvGrpSpPr/>
        <p:nvPr/>
      </p:nvGrpSpPr>
      <p:grpSpPr>
        <a:xfrm>
          <a:off x="0" y="0"/>
          <a:ext cx="0" cy="0"/>
          <a:chOff x="0" y="0"/>
          <a:chExt cx="0" cy="0"/>
        </a:xfrm>
      </p:grpSpPr>
      <p:sp>
        <p:nvSpPr>
          <p:cNvPr id="61" name="Google Shape;61;p3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3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2"/>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5" name="Shape 65"/>
        <p:cNvGrpSpPr/>
        <p:nvPr/>
      </p:nvGrpSpPr>
      <p:grpSpPr>
        <a:xfrm>
          <a:off x="0" y="0"/>
          <a:ext cx="0" cy="0"/>
          <a:chOff x="0" y="0"/>
          <a:chExt cx="0" cy="0"/>
        </a:xfrm>
      </p:grpSpPr>
      <p:sp>
        <p:nvSpPr>
          <p:cNvPr id="66" name="Google Shape;66;p3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3"/>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2" name="Shape 72"/>
        <p:cNvGrpSpPr/>
        <p:nvPr/>
      </p:nvGrpSpPr>
      <p:grpSpPr>
        <a:xfrm>
          <a:off x="0" y="0"/>
          <a:ext cx="0" cy="0"/>
          <a:chOff x="0" y="0"/>
          <a:chExt cx="0" cy="0"/>
        </a:xfrm>
      </p:grpSpPr>
      <p:sp>
        <p:nvSpPr>
          <p:cNvPr id="73" name="Google Shape;73;p3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4"/>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7" name="Shape 87"/>
        <p:cNvGrpSpPr/>
        <p:nvPr/>
      </p:nvGrpSpPr>
      <p:grpSpPr>
        <a:xfrm>
          <a:off x="0" y="0"/>
          <a:ext cx="0" cy="0"/>
          <a:chOff x="0" y="0"/>
          <a:chExt cx="0" cy="0"/>
        </a:xfrm>
      </p:grpSpPr>
      <p:sp>
        <p:nvSpPr>
          <p:cNvPr id="88" name="Google Shape;88;p2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2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1" name="Shape 91"/>
        <p:cNvGrpSpPr/>
        <p:nvPr/>
      </p:nvGrpSpPr>
      <p:grpSpPr>
        <a:xfrm>
          <a:off x="0" y="0"/>
          <a:ext cx="0" cy="0"/>
          <a:chOff x="0" y="0"/>
          <a:chExt cx="0" cy="0"/>
        </a:xfrm>
      </p:grpSpPr>
      <p:sp>
        <p:nvSpPr>
          <p:cNvPr id="92" name="Google Shape;92;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3"/>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94" name="Google Shape;94;p2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2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3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3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3" name="Shape 103"/>
        <p:cNvGrpSpPr/>
        <p:nvPr/>
      </p:nvGrpSpPr>
      <p:grpSpPr>
        <a:xfrm>
          <a:off x="0" y="0"/>
          <a:ext cx="0" cy="0"/>
          <a:chOff x="0" y="0"/>
          <a:chExt cx="0" cy="0"/>
        </a:xfrm>
      </p:grpSpPr>
      <p:sp>
        <p:nvSpPr>
          <p:cNvPr id="104" name="Google Shape;104;p3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3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3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3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15" name="Shape 115"/>
        <p:cNvGrpSpPr/>
        <p:nvPr/>
      </p:nvGrpSpPr>
      <p:grpSpPr>
        <a:xfrm>
          <a:off x="0" y="0"/>
          <a:ext cx="0" cy="0"/>
          <a:chOff x="0" y="0"/>
          <a:chExt cx="0" cy="0"/>
        </a:xfrm>
      </p:grpSpPr>
      <p:sp>
        <p:nvSpPr>
          <p:cNvPr id="116" name="Google Shape;116;p3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7" name="Google Shape;117;p3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3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0" name="Shape 120"/>
        <p:cNvGrpSpPr/>
        <p:nvPr/>
      </p:nvGrpSpPr>
      <p:grpSpPr>
        <a:xfrm>
          <a:off x="0" y="0"/>
          <a:ext cx="0" cy="0"/>
          <a:chOff x="0" y="0"/>
          <a:chExt cx="0" cy="0"/>
        </a:xfrm>
      </p:grpSpPr>
      <p:sp>
        <p:nvSpPr>
          <p:cNvPr id="121" name="Google Shape;121;p3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3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3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3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3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 name="Shape 25"/>
        <p:cNvGrpSpPr/>
        <p:nvPr/>
      </p:nvGrpSpPr>
      <p:grpSpPr>
        <a:xfrm>
          <a:off x="0" y="0"/>
          <a:ext cx="0" cy="0"/>
          <a:chOff x="0" y="0"/>
          <a:chExt cx="0" cy="0"/>
        </a:xfrm>
      </p:grpSpPr>
      <p:sp>
        <p:nvSpPr>
          <p:cNvPr id="26" name="Google Shape;26;p24"/>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8" name="Shape 128"/>
        <p:cNvGrpSpPr/>
        <p:nvPr/>
      </p:nvGrpSpPr>
      <p:grpSpPr>
        <a:xfrm>
          <a:off x="0" y="0"/>
          <a:ext cx="0" cy="0"/>
          <a:chOff x="0" y="0"/>
          <a:chExt cx="0" cy="0"/>
        </a:xfrm>
      </p:grpSpPr>
      <p:sp>
        <p:nvSpPr>
          <p:cNvPr id="129" name="Google Shape;129;p4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4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4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4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4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6" name="Shape 136"/>
        <p:cNvGrpSpPr/>
        <p:nvPr/>
      </p:nvGrpSpPr>
      <p:grpSpPr>
        <a:xfrm>
          <a:off x="0" y="0"/>
          <a:ext cx="0" cy="0"/>
          <a:chOff x="0" y="0"/>
          <a:chExt cx="0" cy="0"/>
        </a:xfrm>
      </p:grpSpPr>
      <p:sp>
        <p:nvSpPr>
          <p:cNvPr id="137" name="Google Shape;137;p4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4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4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4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4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4" name="Shape 144"/>
        <p:cNvGrpSpPr/>
        <p:nvPr/>
      </p:nvGrpSpPr>
      <p:grpSpPr>
        <a:xfrm>
          <a:off x="0" y="0"/>
          <a:ext cx="0" cy="0"/>
          <a:chOff x="0" y="0"/>
          <a:chExt cx="0" cy="0"/>
        </a:xfrm>
      </p:grpSpPr>
      <p:sp>
        <p:nvSpPr>
          <p:cNvPr id="145" name="Google Shape;145;p4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4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4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4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1" name="Shape 151"/>
        <p:cNvGrpSpPr/>
        <p:nvPr/>
      </p:nvGrpSpPr>
      <p:grpSpPr>
        <a:xfrm>
          <a:off x="0" y="0"/>
          <a:ext cx="0" cy="0"/>
          <a:chOff x="0" y="0"/>
          <a:chExt cx="0" cy="0"/>
        </a:xfrm>
      </p:grpSpPr>
      <p:sp>
        <p:nvSpPr>
          <p:cNvPr id="152" name="Google Shape;152;p4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4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4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60" name="Shape 160"/>
        <p:cNvGrpSpPr/>
        <p:nvPr/>
      </p:nvGrpSpPr>
      <p:grpSpPr>
        <a:xfrm>
          <a:off x="0" y="0"/>
          <a:ext cx="0" cy="0"/>
          <a:chOff x="0" y="0"/>
          <a:chExt cx="0" cy="0"/>
        </a:xfrm>
      </p:grpSpPr>
      <p:sp>
        <p:nvSpPr>
          <p:cNvPr id="161" name="Google Shape;161;p4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4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4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4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4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4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4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4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7" name="Shape 177"/>
        <p:cNvGrpSpPr/>
        <p:nvPr/>
      </p:nvGrpSpPr>
      <p:grpSpPr>
        <a:xfrm>
          <a:off x="0" y="0"/>
          <a:ext cx="0" cy="0"/>
          <a:chOff x="0" y="0"/>
          <a:chExt cx="0" cy="0"/>
        </a:xfrm>
      </p:grpSpPr>
      <p:sp>
        <p:nvSpPr>
          <p:cNvPr id="178" name="Google Shape;178;p2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2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1" name="Shape 181"/>
        <p:cNvGrpSpPr/>
        <p:nvPr/>
      </p:nvGrpSpPr>
      <p:grpSpPr>
        <a:xfrm>
          <a:off x="0" y="0"/>
          <a:ext cx="0" cy="0"/>
          <a:chOff x="0" y="0"/>
          <a:chExt cx="0" cy="0"/>
        </a:xfrm>
      </p:grpSpPr>
      <p:sp>
        <p:nvSpPr>
          <p:cNvPr id="182" name="Google Shape;182;p4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45"/>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84" name="Google Shape;184;p4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4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7" name="Shape 187"/>
        <p:cNvGrpSpPr/>
        <p:nvPr/>
      </p:nvGrpSpPr>
      <p:grpSpPr>
        <a:xfrm>
          <a:off x="0" y="0"/>
          <a:ext cx="0" cy="0"/>
          <a:chOff x="0" y="0"/>
          <a:chExt cx="0" cy="0"/>
        </a:xfrm>
      </p:grpSpPr>
      <p:sp>
        <p:nvSpPr>
          <p:cNvPr id="188" name="Google Shape;188;p4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46"/>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4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3" name="Shape 193"/>
        <p:cNvGrpSpPr/>
        <p:nvPr/>
      </p:nvGrpSpPr>
      <p:grpSpPr>
        <a:xfrm>
          <a:off x="0" y="0"/>
          <a:ext cx="0" cy="0"/>
          <a:chOff x="0" y="0"/>
          <a:chExt cx="0" cy="0"/>
        </a:xfrm>
      </p:grpSpPr>
      <p:sp>
        <p:nvSpPr>
          <p:cNvPr id="194" name="Google Shape;194;p4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47"/>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47"/>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47"/>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7"/>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47"/>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0" name="Shape 200"/>
        <p:cNvGrpSpPr/>
        <p:nvPr/>
      </p:nvGrpSpPr>
      <p:grpSpPr>
        <a:xfrm>
          <a:off x="0" y="0"/>
          <a:ext cx="0" cy="0"/>
          <a:chOff x="0" y="0"/>
          <a:chExt cx="0" cy="0"/>
        </a:xfrm>
      </p:grpSpPr>
      <p:sp>
        <p:nvSpPr>
          <p:cNvPr id="201" name="Google Shape;201;p4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48"/>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8"/>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48"/>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7" name="Shape 27"/>
        <p:cNvGrpSpPr/>
        <p:nvPr/>
      </p:nvGrpSpPr>
      <p:grpSpPr>
        <a:xfrm>
          <a:off x="0" y="0"/>
          <a:ext cx="0" cy="0"/>
          <a:chOff x="0" y="0"/>
          <a:chExt cx="0" cy="0"/>
        </a:xfrm>
      </p:grpSpPr>
      <p:sp>
        <p:nvSpPr>
          <p:cNvPr id="28" name="Google Shape;28;p2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5"/>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05" name="Shape 205"/>
        <p:cNvGrpSpPr/>
        <p:nvPr/>
      </p:nvGrpSpPr>
      <p:grpSpPr>
        <a:xfrm>
          <a:off x="0" y="0"/>
          <a:ext cx="0" cy="0"/>
          <a:chOff x="0" y="0"/>
          <a:chExt cx="0" cy="0"/>
        </a:xfrm>
      </p:grpSpPr>
      <p:sp>
        <p:nvSpPr>
          <p:cNvPr id="206" name="Google Shape;206;p49"/>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07" name="Google Shape;207;p4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4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4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10" name="Shape 210"/>
        <p:cNvGrpSpPr/>
        <p:nvPr/>
      </p:nvGrpSpPr>
      <p:grpSpPr>
        <a:xfrm>
          <a:off x="0" y="0"/>
          <a:ext cx="0" cy="0"/>
          <a:chOff x="0" y="0"/>
          <a:chExt cx="0" cy="0"/>
        </a:xfrm>
      </p:grpSpPr>
      <p:sp>
        <p:nvSpPr>
          <p:cNvPr id="211" name="Google Shape;211;p5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5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50"/>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50"/>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50"/>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50"/>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7" name="Google Shape;217;p50"/>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18" name="Shape 218"/>
        <p:cNvGrpSpPr/>
        <p:nvPr/>
      </p:nvGrpSpPr>
      <p:grpSpPr>
        <a:xfrm>
          <a:off x="0" y="0"/>
          <a:ext cx="0" cy="0"/>
          <a:chOff x="0" y="0"/>
          <a:chExt cx="0" cy="0"/>
        </a:xfrm>
      </p:grpSpPr>
      <p:sp>
        <p:nvSpPr>
          <p:cNvPr id="219" name="Google Shape;219;p5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1"/>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5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51"/>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5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5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5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26" name="Shape 226"/>
        <p:cNvGrpSpPr/>
        <p:nvPr/>
      </p:nvGrpSpPr>
      <p:grpSpPr>
        <a:xfrm>
          <a:off x="0" y="0"/>
          <a:ext cx="0" cy="0"/>
          <a:chOff x="0" y="0"/>
          <a:chExt cx="0" cy="0"/>
        </a:xfrm>
      </p:grpSpPr>
      <p:sp>
        <p:nvSpPr>
          <p:cNvPr id="227" name="Google Shape;227;p5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5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5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52"/>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52"/>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52"/>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52"/>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34" name="Shape 234"/>
        <p:cNvGrpSpPr/>
        <p:nvPr/>
      </p:nvGrpSpPr>
      <p:grpSpPr>
        <a:xfrm>
          <a:off x="0" y="0"/>
          <a:ext cx="0" cy="0"/>
          <a:chOff x="0" y="0"/>
          <a:chExt cx="0" cy="0"/>
        </a:xfrm>
      </p:grpSpPr>
      <p:sp>
        <p:nvSpPr>
          <p:cNvPr id="235" name="Google Shape;235;p5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53"/>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53"/>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5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5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53"/>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41" name="Shape 241"/>
        <p:cNvGrpSpPr/>
        <p:nvPr/>
      </p:nvGrpSpPr>
      <p:grpSpPr>
        <a:xfrm>
          <a:off x="0" y="0"/>
          <a:ext cx="0" cy="0"/>
          <a:chOff x="0" y="0"/>
          <a:chExt cx="0" cy="0"/>
        </a:xfrm>
      </p:grpSpPr>
      <p:sp>
        <p:nvSpPr>
          <p:cNvPr id="242" name="Google Shape;242;p5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54"/>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54"/>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54"/>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54"/>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5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5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5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50" name="Shape 250"/>
        <p:cNvGrpSpPr/>
        <p:nvPr/>
      </p:nvGrpSpPr>
      <p:grpSpPr>
        <a:xfrm>
          <a:off x="0" y="0"/>
          <a:ext cx="0" cy="0"/>
          <a:chOff x="0" y="0"/>
          <a:chExt cx="0" cy="0"/>
        </a:xfrm>
      </p:grpSpPr>
      <p:sp>
        <p:nvSpPr>
          <p:cNvPr id="251" name="Google Shape;251;p5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55"/>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55"/>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55"/>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55"/>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55"/>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55"/>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55"/>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55"/>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p55"/>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B8B8B"/>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1" name="Shape 31"/>
        <p:cNvGrpSpPr/>
        <p:nvPr/>
      </p:nvGrpSpPr>
      <p:grpSpPr>
        <a:xfrm>
          <a:off x="0" y="0"/>
          <a:ext cx="0" cy="0"/>
          <a:chOff x="0" y="0"/>
          <a:chExt cx="0" cy="0"/>
        </a:xfrm>
      </p:grpSpPr>
      <p:sp>
        <p:nvSpPr>
          <p:cNvPr id="32" name="Google Shape;32;p2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6"/>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2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7"/>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 name="Shape 39"/>
        <p:cNvGrpSpPr/>
        <p:nvPr/>
      </p:nvGrpSpPr>
      <p:grpSpPr>
        <a:xfrm>
          <a:off x="0" y="0"/>
          <a:ext cx="0" cy="0"/>
          <a:chOff x="0" y="0"/>
          <a:chExt cx="0" cy="0"/>
        </a:xfrm>
      </p:grpSpPr>
      <p:sp>
        <p:nvSpPr>
          <p:cNvPr id="40" name="Google Shape;40;p2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41" name="Google Shape;41;p28"/>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2" name="Shape 42"/>
        <p:cNvGrpSpPr/>
        <p:nvPr/>
      </p:nvGrpSpPr>
      <p:grpSpPr>
        <a:xfrm>
          <a:off x="0" y="0"/>
          <a:ext cx="0" cy="0"/>
          <a:chOff x="0" y="0"/>
          <a:chExt cx="0" cy="0"/>
        </a:xfrm>
      </p:grpSpPr>
      <p:sp>
        <p:nvSpPr>
          <p:cNvPr id="43" name="Google Shape;43;p2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9"/>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 name="Shape 48"/>
        <p:cNvGrpSpPr/>
        <p:nvPr/>
      </p:nvGrpSpPr>
      <p:grpSpPr>
        <a:xfrm>
          <a:off x="0" y="0"/>
          <a:ext cx="0" cy="0"/>
          <a:chOff x="0" y="0"/>
          <a:chExt cx="0" cy="0"/>
        </a:xfrm>
      </p:grpSpPr>
      <p:sp>
        <p:nvSpPr>
          <p:cNvPr id="49" name="Google Shape;49;p3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0"/>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4" name="Shape 54"/>
        <p:cNvGrpSpPr/>
        <p:nvPr/>
      </p:nvGrpSpPr>
      <p:grpSpPr>
        <a:xfrm>
          <a:off x="0" y="0"/>
          <a:ext cx="0" cy="0"/>
          <a:chOff x="0" y="0"/>
          <a:chExt cx="0" cy="0"/>
        </a:xfrm>
      </p:grpSpPr>
      <p:sp>
        <p:nvSpPr>
          <p:cNvPr id="55" name="Google Shape;55;p3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3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1"/>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1pPr>
            <a:lvl2pPr indent="0" lvl="1"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2pPr>
            <a:lvl3pPr indent="0" lvl="2"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3pPr>
            <a:lvl4pPr indent="0" lvl="3"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4pPr>
            <a:lvl5pPr indent="0" lvl="4"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5pPr>
            <a:lvl6pPr indent="0" lvl="5"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6pPr>
            <a:lvl7pPr indent="0" lvl="6"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7pPr>
            <a:lvl8pPr indent="0" lvl="7"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8pPr>
            <a:lvl9pPr indent="0" lvl="8" marL="0" algn="r">
              <a:lnSpc>
                <a:spcPct val="100000"/>
              </a:lnSpc>
              <a:spcBef>
                <a:spcPts val="0"/>
              </a:spcBef>
              <a:buClr>
                <a:srgbClr val="695D46"/>
              </a:buClr>
              <a:buSzPts val="1340"/>
              <a:buFont typeface="Open Sans"/>
              <a:buNone/>
              <a:defRPr b="0" sz="1340"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7"/>
          <p:cNvSpPr/>
          <p:nvPr/>
        </p:nvSpPr>
        <p:spPr>
          <a:xfrm>
            <a:off x="9343800" y="4235760"/>
            <a:ext cx="749160" cy="360"/>
          </a:xfrm>
          <a:custGeom>
            <a:rect b="b" l="l" r="r" t="t"/>
            <a:pathLst>
              <a:path extrusionOk="0" h="21600" w="21600">
                <a:moveTo>
                  <a:pt x="0" y="0"/>
                </a:moveTo>
                <a:lnTo>
                  <a:pt x="21600" y="21600"/>
                </a:lnTo>
              </a:path>
            </a:pathLst>
          </a:custGeom>
          <a:noFill/>
          <a:ln cap="flat" cmpd="sng" w="76200">
            <a:solidFill>
              <a:srgbClr val="B3A77D"/>
            </a:solidFill>
            <a:prstDash val="solid"/>
            <a:round/>
            <a:headEnd len="sm" w="sm" type="none"/>
            <a:tailEnd len="sm" w="sm" type="none"/>
          </a:ln>
        </p:spPr>
      </p:sp>
      <p:sp>
        <p:nvSpPr>
          <p:cNvPr id="11" name="Google Shape;11;p17"/>
          <p:cNvSpPr/>
          <p:nvPr/>
        </p:nvSpPr>
        <p:spPr>
          <a:xfrm>
            <a:off x="2099880" y="4210920"/>
            <a:ext cx="749160" cy="360"/>
          </a:xfrm>
          <a:custGeom>
            <a:rect b="b" l="l" r="r" t="t"/>
            <a:pathLst>
              <a:path extrusionOk="0" h="21600" w="21600">
                <a:moveTo>
                  <a:pt x="0" y="0"/>
                </a:moveTo>
                <a:lnTo>
                  <a:pt x="21600" y="21600"/>
                </a:lnTo>
              </a:path>
            </a:pathLst>
          </a:custGeom>
          <a:noFill/>
          <a:ln cap="flat" cmpd="sng" w="76200">
            <a:solidFill>
              <a:srgbClr val="B3A77D"/>
            </a:solidFill>
            <a:prstDash val="solid"/>
            <a:round/>
            <a:headEnd len="sm" w="sm" type="none"/>
            <a:tailEnd len="sm" w="sm" type="none"/>
          </a:ln>
        </p:spPr>
      </p:sp>
      <p:grpSp>
        <p:nvGrpSpPr>
          <p:cNvPr id="12" name="Google Shape;12;p17"/>
          <p:cNvGrpSpPr/>
          <p:nvPr/>
        </p:nvGrpSpPr>
        <p:grpSpPr>
          <a:xfrm>
            <a:off x="1339200" y="1361880"/>
            <a:ext cx="9515160" cy="203760"/>
            <a:chOff x="1339200" y="1361880"/>
            <a:chExt cx="9515160" cy="203760"/>
          </a:xfrm>
        </p:grpSpPr>
        <p:sp>
          <p:nvSpPr>
            <p:cNvPr id="13" name="Google Shape;13;p17"/>
            <p:cNvSpPr/>
            <p:nvPr/>
          </p:nvSpPr>
          <p:spPr>
            <a:xfrm rot="10800000">
              <a:off x="1339200" y="1361880"/>
              <a:ext cx="9515160" cy="360"/>
            </a:xfrm>
            <a:custGeom>
              <a:rect b="b" l="l" r="r" t="t"/>
              <a:pathLst>
                <a:path extrusionOk="0" h="21600" w="21600">
                  <a:moveTo>
                    <a:pt x="0" y="0"/>
                  </a:moveTo>
                  <a:lnTo>
                    <a:pt x="21600" y="21600"/>
                  </a:lnTo>
                </a:path>
              </a:pathLst>
            </a:custGeom>
            <a:noFill/>
            <a:ln cap="flat" cmpd="sng" w="76200">
              <a:solidFill>
                <a:srgbClr val="4DB6AC"/>
              </a:solidFill>
              <a:prstDash val="solid"/>
              <a:round/>
              <a:headEnd len="sm" w="sm" type="none"/>
              <a:tailEnd len="sm" w="sm" type="none"/>
            </a:ln>
          </p:spPr>
        </p:sp>
        <p:sp>
          <p:nvSpPr>
            <p:cNvPr id="14" name="Google Shape;14;p17"/>
            <p:cNvSpPr/>
            <p:nvPr/>
          </p:nvSpPr>
          <p:spPr>
            <a:xfrm rot="10800000">
              <a:off x="1339200" y="1565280"/>
              <a:ext cx="9515160" cy="360"/>
            </a:xfrm>
            <a:custGeom>
              <a:rect b="b" l="l" r="r" t="t"/>
              <a:pathLst>
                <a:path extrusionOk="0" h="21600" w="21600">
                  <a:moveTo>
                    <a:pt x="0" y="0"/>
                  </a:moveTo>
                  <a:lnTo>
                    <a:pt x="21600" y="21600"/>
                  </a:lnTo>
                </a:path>
              </a:pathLst>
            </a:custGeom>
            <a:noFill/>
            <a:ln cap="flat" cmpd="sng" w="9525">
              <a:solidFill>
                <a:srgbClr val="4DB6AC"/>
              </a:solidFill>
              <a:prstDash val="solid"/>
              <a:round/>
              <a:headEnd len="sm" w="sm" type="none"/>
              <a:tailEnd len="sm" w="sm" type="none"/>
            </a:ln>
          </p:spPr>
        </p:sp>
      </p:grpSp>
      <p:grpSp>
        <p:nvGrpSpPr>
          <p:cNvPr id="15" name="Google Shape;15;p17"/>
          <p:cNvGrpSpPr/>
          <p:nvPr/>
        </p:nvGrpSpPr>
        <p:grpSpPr>
          <a:xfrm>
            <a:off x="1338840" y="5292000"/>
            <a:ext cx="9515160" cy="203760"/>
            <a:chOff x="1338840" y="5292000"/>
            <a:chExt cx="9515160" cy="203760"/>
          </a:xfrm>
        </p:grpSpPr>
        <p:sp>
          <p:nvSpPr>
            <p:cNvPr id="16" name="Google Shape;16;p17"/>
            <p:cNvSpPr/>
            <p:nvPr/>
          </p:nvSpPr>
          <p:spPr>
            <a:xfrm>
              <a:off x="1338840" y="5495400"/>
              <a:ext cx="9515160" cy="360"/>
            </a:xfrm>
            <a:custGeom>
              <a:rect b="b" l="l" r="r" t="t"/>
              <a:pathLst>
                <a:path extrusionOk="0" h="21600" w="21600">
                  <a:moveTo>
                    <a:pt x="0" y="0"/>
                  </a:moveTo>
                  <a:lnTo>
                    <a:pt x="21600" y="21600"/>
                  </a:lnTo>
                </a:path>
              </a:pathLst>
            </a:custGeom>
            <a:noFill/>
            <a:ln cap="flat" cmpd="sng" w="76200">
              <a:solidFill>
                <a:srgbClr val="4DB6AC"/>
              </a:solidFill>
              <a:prstDash val="solid"/>
              <a:round/>
              <a:headEnd len="sm" w="sm" type="none"/>
              <a:tailEnd len="sm" w="sm" type="none"/>
            </a:ln>
          </p:spPr>
        </p:sp>
        <p:sp>
          <p:nvSpPr>
            <p:cNvPr id="17" name="Google Shape;17;p17"/>
            <p:cNvSpPr/>
            <p:nvPr/>
          </p:nvSpPr>
          <p:spPr>
            <a:xfrm>
              <a:off x="1338840" y="5292000"/>
              <a:ext cx="9515160" cy="360"/>
            </a:xfrm>
            <a:custGeom>
              <a:rect b="b" l="l" r="r" t="t"/>
              <a:pathLst>
                <a:path extrusionOk="0" h="21600" w="21600">
                  <a:moveTo>
                    <a:pt x="0" y="0"/>
                  </a:moveTo>
                  <a:lnTo>
                    <a:pt x="21600" y="21600"/>
                  </a:lnTo>
                </a:path>
              </a:pathLst>
            </a:custGeom>
            <a:noFill/>
            <a:ln cap="flat" cmpd="sng" w="9525">
              <a:solidFill>
                <a:srgbClr val="4DB6AC"/>
              </a:solidFill>
              <a:prstDash val="solid"/>
              <a:round/>
              <a:headEnd len="sm" w="sm" type="none"/>
              <a:tailEnd len="sm" w="sm" type="none"/>
            </a:ln>
          </p:spPr>
        </p:sp>
      </p:grpSp>
      <p:sp>
        <p:nvSpPr>
          <p:cNvPr id="18" name="Google Shape;18;p17"/>
          <p:cNvSpPr txBox="1"/>
          <p:nvPr>
            <p:ph type="title"/>
          </p:nvPr>
        </p:nvSpPr>
        <p:spPr>
          <a:xfrm>
            <a:off x="1338840" y="2335680"/>
            <a:ext cx="9515160" cy="1362960"/>
          </a:xfrm>
          <a:prstGeom prst="rect">
            <a:avLst/>
          </a:prstGeom>
          <a:noFill/>
          <a:ln>
            <a:noFill/>
          </a:ln>
        </p:spPr>
        <p:txBody>
          <a:bodyPr anchorCtr="0" anchor="b" bIns="91425" lIns="91425" spcFirstLastPara="1" rIns="91425" wrap="square" tIns="91425">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7"/>
          <p:cNvSpPr txBox="1"/>
          <p:nvPr>
            <p:ph idx="12" type="sldNum"/>
          </p:nvPr>
        </p:nvSpPr>
        <p:spPr>
          <a:xfrm>
            <a:off x="11296440" y="6217560"/>
            <a:ext cx="731160" cy="52452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1pPr>
            <a:lvl2pPr indent="0" lvl="1"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2pPr>
            <a:lvl3pPr indent="0" lvl="2"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3pPr>
            <a:lvl4pPr indent="0" lvl="3"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4pPr>
            <a:lvl5pPr indent="0" lvl="4"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5pPr>
            <a:lvl6pPr indent="0" lvl="5"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6pPr>
            <a:lvl7pPr indent="0" lvl="6"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7pPr>
            <a:lvl8pPr indent="0" lvl="7"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8pPr>
            <a:lvl9pPr indent="0" lvl="8" marL="0" marR="0" rtl="0" algn="r">
              <a:lnSpc>
                <a:spcPct val="100000"/>
              </a:lnSpc>
              <a:spcBef>
                <a:spcPts val="0"/>
              </a:spcBef>
              <a:buClr>
                <a:srgbClr val="695D46"/>
              </a:buClr>
              <a:buSzPts val="1340"/>
              <a:buFont typeface="Open Sans"/>
              <a:buNone/>
              <a:defRPr b="0" i="0" sz="1340" u="none" cap="none" strike="noStrike">
                <a:solidFill>
                  <a:srgbClr val="695D4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20" name="Google Shape;20;p1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sp>
        <p:nvSpPr>
          <p:cNvPr id="82" name="Google Shape;82;p1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B8B8B"/>
              </a:buClr>
              <a:buSzPts val="1200"/>
              <a:buFont typeface="Calibri"/>
              <a:buNone/>
              <a:defRPr b="0" i="0" sz="12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85" name="Google Shape;85;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9"/>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21"/>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3" name="Google Shape;173;p21"/>
          <p:cNvSpPr txBox="1"/>
          <p:nvPr>
            <p:ph idx="1" type="body"/>
          </p:nvPr>
        </p:nvSpPr>
        <p:spPr>
          <a:xfrm>
            <a:off x="838080" y="1825560"/>
            <a:ext cx="10515240" cy="435096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4" name="Google Shape;174;p2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B8B8B"/>
              </a:buClr>
              <a:buSzPts val="1200"/>
              <a:buFont typeface="Calibri"/>
              <a:buNone/>
              <a:defRPr b="0" i="0" sz="1200" u="none" cap="none" strike="noStrike">
                <a:solidFill>
                  <a:srgbClr val="8B8B8B"/>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5" name="Google Shape;175;p2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stability.ai/" TargetMode="External"/><Relationship Id="rId9" Type="http://schemas.openxmlformats.org/officeDocument/2006/relationships/image" Target="../media/image31.png"/><Relationship Id="rId5" Type="http://schemas.openxmlformats.org/officeDocument/2006/relationships/image" Target="../media/image20.jpg"/><Relationship Id="rId6" Type="http://schemas.openxmlformats.org/officeDocument/2006/relationships/hyperlink" Target="https://huggingface.co/" TargetMode="External"/><Relationship Id="rId7" Type="http://schemas.openxmlformats.org/officeDocument/2006/relationships/image" Target="../media/image14.jpg"/><Relationship Id="rId8" Type="http://schemas.openxmlformats.org/officeDocument/2006/relationships/hyperlink" Target="https://openai.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1" Type="http://schemas.openxmlformats.org/officeDocument/2006/relationships/hyperlink" Target="https://stability.ai/" TargetMode="External"/><Relationship Id="rId10" Type="http://schemas.openxmlformats.org/officeDocument/2006/relationships/image" Target="../media/image27.jpg"/><Relationship Id="rId12" Type="http://schemas.openxmlformats.org/officeDocument/2006/relationships/image" Target="../media/image20.jpg"/><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hyperlink" Target="https://huggingface.co/" TargetMode="External"/><Relationship Id="rId4" Type="http://schemas.openxmlformats.org/officeDocument/2006/relationships/image" Target="../media/image14.jpg"/><Relationship Id="rId9" Type="http://schemas.openxmlformats.org/officeDocument/2006/relationships/hyperlink" Target="https://www.deepmind.com/" TargetMode="External"/><Relationship Id="rId5" Type="http://schemas.openxmlformats.org/officeDocument/2006/relationships/hyperlink" Target="https://openai.com/" TargetMode="External"/><Relationship Id="rId6" Type="http://schemas.openxmlformats.org/officeDocument/2006/relationships/image" Target="../media/image31.png"/><Relationship Id="rId7" Type="http://schemas.openxmlformats.org/officeDocument/2006/relationships/hyperlink" Target="https://pytorch.org/" TargetMode="External"/><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1" Type="http://schemas.openxmlformats.org/officeDocument/2006/relationships/hyperlink" Target="https://twitter.com/pjreddie/status/1230524770350817280?ref_src=twsrc%5Etfw%7Ctwcamp%5Etweetembed%7Ctwterm%5E1230524770350817280%7Ctwgr%5E220e9e5d764b3e75f6dd9bc6f9611d999593ae9d%7Ctwcon%5Es1_&amp;ref_url=https%3A%2F%2Fcdn.embedly.com%2Fwidgets%2Fmedia.html%3Ftype%3Dtext2Fhtmlkey%3Da19fcc184b9711e1b4764040d3dc5c07schema%3Dtwitterurl%3Dhttps3A%2F%2Ftwitter.com%2Fpjreddie%2Fstatus%2F1230524770350817280image%3Dhttps3A%2F%2Fi.embed.ly%2F1%2Fimage3Furl3Dhttps253A252F252Fabs.twimg.com252Ferrors252Flogo46x38.png26key3Da19fcc184b9711e1b4764040d3dc5c07" TargetMode="External"/><Relationship Id="rId10" Type="http://schemas.openxmlformats.org/officeDocument/2006/relationships/image" Target="../media/image28.png"/><Relationship Id="rId12" Type="http://schemas.openxmlformats.org/officeDocument/2006/relationships/image" Target="../media/image21.png"/><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s://www.wired.com/story/us-chip-sanctions-kneecap-chinas-tech-industry/" TargetMode="External"/><Relationship Id="rId4" Type="http://schemas.openxmlformats.org/officeDocument/2006/relationships/image" Target="../media/image22.png"/><Relationship Id="rId9" Type="http://schemas.openxmlformats.org/officeDocument/2006/relationships/hyperlink" Target="https://twitter.com/BBCWorld/status/939832896604565505?ref_src=twsrc%5Etfw%7Ctwcamp%5Etweetembed%7Ctwterm%5E939832896604565505%7Ctwgr%5E4cab0ea0af9b2d65cb7ee28d96a93f6d562939ba%7Ctwcon%5Es1_c10&amp;ref_url=https%3A%2F%2Ftechcrunch.com%2F2017%2F12%2F13%2Fchina-cctv-bbc-reporter%2F" TargetMode="External"/><Relationship Id="rId5" Type="http://schemas.openxmlformats.org/officeDocument/2006/relationships/hyperlink" Target="https://www.scientificamerican.com/article/one-of-the-biggest-problems-in-biology-has-finally-been-solved/" TargetMode="External"/><Relationship Id="rId6" Type="http://schemas.openxmlformats.org/officeDocument/2006/relationships/image" Target="../media/image26.png"/><Relationship Id="rId7" Type="http://schemas.openxmlformats.org/officeDocument/2006/relationships/hyperlink" Target="https://www.theguardian.com/news/2020/oct/15/dangerous-rise-of-military-ai-drone-swarm-autonomous-weapons" TargetMode="External"/><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drive.google.com/file/d/11hTJswMPc9nUQPhvc4mdaK31OspddsvR/view"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
          <p:cNvSpPr txBox="1"/>
          <p:nvPr>
            <p:ph type="title"/>
          </p:nvPr>
        </p:nvSpPr>
        <p:spPr>
          <a:xfrm>
            <a:off x="1389600" y="1614240"/>
            <a:ext cx="9515160" cy="2530440"/>
          </a:xfrm>
          <a:prstGeom prst="rect">
            <a:avLst/>
          </a:prstGeom>
          <a:noFill/>
          <a:ln>
            <a:noFill/>
          </a:ln>
        </p:spPr>
        <p:txBody>
          <a:bodyPr anchorCtr="0" anchor="ctr" bIns="122025" lIns="122025" spcFirstLastPara="1" rIns="122025" wrap="square" tIns="122025">
            <a:normAutofit/>
          </a:bodyPr>
          <a:lstStyle/>
          <a:p>
            <a:pPr indent="0" lvl="0" marL="0" rtl="0" algn="ctr">
              <a:lnSpc>
                <a:spcPct val="100000"/>
              </a:lnSpc>
              <a:spcBef>
                <a:spcPts val="0"/>
              </a:spcBef>
              <a:spcAft>
                <a:spcPts val="0"/>
              </a:spcAft>
              <a:buClr>
                <a:srgbClr val="EF6C00"/>
              </a:buClr>
              <a:buSzPts val="7200"/>
              <a:buFont typeface="PT Sans Narrow"/>
              <a:buNone/>
            </a:pPr>
            <a:r>
              <a:rPr b="1" lang="en-US" sz="7200" strike="noStrike">
                <a:solidFill>
                  <a:srgbClr val="EF6C00"/>
                </a:solidFill>
                <a:latin typeface="PT Sans Narrow"/>
                <a:ea typeface="PT Sans Narrow"/>
                <a:cs typeface="PT Sans Narrow"/>
                <a:sym typeface="PT Sans Narrow"/>
              </a:rPr>
              <a:t>Rise of Transfer Learning</a:t>
            </a:r>
            <a:br>
              <a:rPr lang="en-US" sz="7200"/>
            </a:br>
            <a:br>
              <a:rPr lang="en-US" sz="2700"/>
            </a:br>
            <a:r>
              <a:rPr b="1" lang="en-US" sz="2700" strike="noStrike">
                <a:solidFill>
                  <a:srgbClr val="EF6C00"/>
                </a:solidFill>
                <a:latin typeface="PT Sans Narrow"/>
                <a:ea typeface="PT Sans Narrow"/>
                <a:cs typeface="PT Sans Narrow"/>
                <a:sym typeface="PT Sans Narrow"/>
              </a:rPr>
              <a:t> </a:t>
            </a:r>
            <a:endParaRPr b="0" sz="2700" strike="noStrike">
              <a:solidFill>
                <a:srgbClr val="A1E8D9"/>
              </a:solidFill>
              <a:latin typeface="Arial"/>
              <a:ea typeface="Arial"/>
              <a:cs typeface="Arial"/>
              <a:sym typeface="Arial"/>
            </a:endParaRPr>
          </a:p>
        </p:txBody>
      </p:sp>
      <p:sp>
        <p:nvSpPr>
          <p:cNvPr id="266" name="Google Shape;266;p1"/>
          <p:cNvSpPr txBox="1"/>
          <p:nvPr>
            <p:ph idx="1" type="subTitle"/>
          </p:nvPr>
        </p:nvSpPr>
        <p:spPr>
          <a:xfrm>
            <a:off x="2849760" y="3800160"/>
            <a:ext cx="6493680" cy="1056600"/>
          </a:xfrm>
          <a:prstGeom prst="rect">
            <a:avLst/>
          </a:prstGeom>
          <a:noFill/>
          <a:ln>
            <a:noFill/>
          </a:ln>
        </p:spPr>
        <p:txBody>
          <a:bodyPr anchorCtr="0" anchor="t" bIns="122025" lIns="122025" spcFirstLastPara="1" rIns="122025" wrap="square" tIns="122025">
            <a:normAutofit fontScale="98000"/>
          </a:bodyPr>
          <a:lstStyle/>
          <a:p>
            <a:pPr indent="0" lvl="0" marL="0" marR="0" rtl="0" algn="ctr">
              <a:lnSpc>
                <a:spcPct val="100000"/>
              </a:lnSpc>
              <a:spcBef>
                <a:spcPts val="0"/>
              </a:spcBef>
              <a:spcAft>
                <a:spcPts val="0"/>
              </a:spcAft>
              <a:buClr>
                <a:srgbClr val="00B050"/>
              </a:buClr>
              <a:buSzPct val="100000"/>
              <a:buFont typeface="PT Sans Narrow"/>
              <a:buNone/>
            </a:pPr>
            <a:r>
              <a:rPr b="1" i="0" lang="en-US" sz="2400" u="none" cap="none" strike="noStrike">
                <a:solidFill>
                  <a:srgbClr val="00B050"/>
                </a:solidFill>
                <a:latin typeface="PT Sans Narrow"/>
                <a:ea typeface="PT Sans Narrow"/>
                <a:cs typeface="PT Sans Narrow"/>
                <a:sym typeface="PT Sans Narrow"/>
              </a:rPr>
              <a:t>Dr. Erdi Kara</a:t>
            </a:r>
            <a:endParaRPr b="1" i="0" sz="2400" u="none" cap="none" strike="noStrike">
              <a:solidFill>
                <a:srgbClr val="00B050"/>
              </a:solidFill>
              <a:latin typeface="PT Sans Narrow"/>
              <a:ea typeface="PT Sans Narrow"/>
              <a:cs typeface="PT Sans Narrow"/>
              <a:sym typeface="PT Sans Narrow"/>
            </a:endParaRPr>
          </a:p>
          <a:p>
            <a:pPr indent="0" lvl="0" marL="0" marR="0" rtl="0" algn="ctr">
              <a:lnSpc>
                <a:spcPct val="100000"/>
              </a:lnSpc>
              <a:spcBef>
                <a:spcPts val="0"/>
              </a:spcBef>
              <a:spcAft>
                <a:spcPts val="0"/>
              </a:spcAft>
              <a:buClr>
                <a:srgbClr val="00B050"/>
              </a:buClr>
              <a:buSzPct val="100000"/>
              <a:buFont typeface="PT Sans Narrow"/>
              <a:buNone/>
            </a:pPr>
            <a:r>
              <a:rPr b="1" i="0" lang="en-US" sz="2400" u="none" cap="none" strike="noStrike">
                <a:solidFill>
                  <a:srgbClr val="00B050"/>
                </a:solidFill>
                <a:latin typeface="PT Sans Narrow"/>
                <a:ea typeface="PT Sans Narrow"/>
                <a:cs typeface="PT Sans Narrow"/>
                <a:sym typeface="PT Sans Narrow"/>
              </a:rPr>
              <a:t>Spelman College, Mathematics</a:t>
            </a:r>
            <a:endParaRPr b="1" i="0" sz="2400" u="none" cap="none" strike="noStrike">
              <a:solidFill>
                <a:srgbClr val="00B050"/>
              </a:solidFill>
              <a:latin typeface="PT Sans Narrow"/>
              <a:ea typeface="PT Sans Narrow"/>
              <a:cs typeface="PT Sans Narrow"/>
              <a:sym typeface="PT Sans Narrow"/>
            </a:endParaRPr>
          </a:p>
        </p:txBody>
      </p:sp>
      <p:pic>
        <p:nvPicPr>
          <p:cNvPr id="267" name="Google Shape;267;p1"/>
          <p:cNvPicPr preferRelativeResize="0"/>
          <p:nvPr/>
        </p:nvPicPr>
        <p:blipFill rotWithShape="1">
          <a:blip r:embed="rId3">
            <a:alphaModFix/>
          </a:blip>
          <a:srcRect b="0" l="0" r="0" t="0"/>
          <a:stretch/>
        </p:blipFill>
        <p:spPr>
          <a:xfrm>
            <a:off x="0" y="0"/>
            <a:ext cx="2243160" cy="23061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pic>
        <p:nvPicPr>
          <p:cNvPr descr="Diagram&#10;&#10;Description automatically generated" id="352" name="Google Shape;352;p10"/>
          <p:cNvPicPr preferRelativeResize="0"/>
          <p:nvPr/>
        </p:nvPicPr>
        <p:blipFill rotWithShape="1">
          <a:blip r:embed="rId3">
            <a:alphaModFix/>
          </a:blip>
          <a:srcRect b="0" l="0" r="0" t="0"/>
          <a:stretch/>
        </p:blipFill>
        <p:spPr>
          <a:xfrm>
            <a:off x="811563" y="320040"/>
            <a:ext cx="3722503" cy="5474270"/>
          </a:xfrm>
          <a:prstGeom prst="rect">
            <a:avLst/>
          </a:prstGeom>
          <a:noFill/>
          <a:ln>
            <a:noFill/>
          </a:ln>
        </p:spPr>
      </p:pic>
      <p:pic>
        <p:nvPicPr>
          <p:cNvPr descr="Text&#10;&#10;Description automatically generated" id="353" name="Google Shape;353;p10"/>
          <p:cNvPicPr preferRelativeResize="0"/>
          <p:nvPr/>
        </p:nvPicPr>
        <p:blipFill rotWithShape="1">
          <a:blip r:embed="rId4">
            <a:alphaModFix/>
          </a:blip>
          <a:srcRect b="0" l="0" r="0" t="0"/>
          <a:stretch/>
        </p:blipFill>
        <p:spPr>
          <a:xfrm>
            <a:off x="7035283" y="320040"/>
            <a:ext cx="3854494" cy="3983975"/>
          </a:xfrm>
          <a:prstGeom prst="rect">
            <a:avLst/>
          </a:prstGeom>
          <a:noFill/>
          <a:ln>
            <a:noFill/>
          </a:ln>
        </p:spPr>
      </p:pic>
      <p:sp>
        <p:nvSpPr>
          <p:cNvPr id="354" name="Google Shape;354;p10"/>
          <p:cNvSpPr txBox="1"/>
          <p:nvPr/>
        </p:nvSpPr>
        <p:spPr>
          <a:xfrm>
            <a:off x="5333999" y="4440365"/>
            <a:ext cx="6214871" cy="1722691"/>
          </a:xfrm>
          <a:prstGeom prst="rect">
            <a:avLst/>
          </a:prstGeom>
          <a:noFill/>
          <a:ln>
            <a:noFill/>
          </a:ln>
        </p:spPr>
        <p:txBody>
          <a:bodyPr anchorCtr="0" anchor="ctr" bIns="45700" lIns="91425" spcFirstLastPara="1" rIns="91425" wrap="square" tIns="45700">
            <a:normAutofit/>
          </a:bodyPr>
          <a:lstStyle/>
          <a:p>
            <a:pPr indent="-228600" lvl="0" marL="285750" marR="0" rtl="0" algn="l">
              <a:lnSpc>
                <a:spcPct val="90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66157 citations as of 2023</a:t>
            </a:r>
            <a:endParaRPr/>
          </a:p>
          <a:p>
            <a:pPr indent="-228600" lvl="0" marL="285750" marR="0" rtl="0" algn="l">
              <a:lnSpc>
                <a:spcPct val="90000"/>
              </a:lnSpc>
              <a:spcBef>
                <a:spcPts val="60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Hundreds of start-ups and applications…</a:t>
            </a:r>
            <a:endParaRPr/>
          </a:p>
          <a:p>
            <a:pPr indent="0" lvl="0" marL="57150" marR="0" rtl="0" algn="l">
              <a:lnSpc>
                <a:spcPct val="90000"/>
              </a:lnSpc>
              <a:spcBef>
                <a:spcPts val="600"/>
              </a:spcBef>
              <a:spcAft>
                <a:spcPts val="0"/>
              </a:spcAft>
              <a:buNone/>
            </a:pPr>
            <a:r>
              <a:t/>
            </a:r>
            <a:endParaRPr b="0" i="0" sz="2200" u="none" cap="none" strike="noStrike">
              <a:solidFill>
                <a:schemeClr val="dk1"/>
              </a:solidFill>
              <a:latin typeface="Arial"/>
              <a:ea typeface="Arial"/>
              <a:cs typeface="Arial"/>
              <a:sym typeface="Arial"/>
            </a:endParaRPr>
          </a:p>
        </p:txBody>
      </p:sp>
      <p:grpSp>
        <p:nvGrpSpPr>
          <p:cNvPr id="355" name="Google Shape;355;p10"/>
          <p:cNvGrpSpPr/>
          <p:nvPr/>
        </p:nvGrpSpPr>
        <p:grpSpPr>
          <a:xfrm>
            <a:off x="9639467" y="3429000"/>
            <a:ext cx="2194468" cy="1592231"/>
            <a:chOff x="9639467" y="3429000"/>
            <a:chExt cx="2194468" cy="1592231"/>
          </a:xfrm>
        </p:grpSpPr>
        <p:cxnSp>
          <p:nvCxnSpPr>
            <p:cNvPr id="356" name="Google Shape;356;p10"/>
            <p:cNvCxnSpPr/>
            <p:nvPr/>
          </p:nvCxnSpPr>
          <p:spPr>
            <a:xfrm>
              <a:off x="10298097" y="3429000"/>
              <a:ext cx="363985" cy="1169633"/>
            </a:xfrm>
            <a:prstGeom prst="straightConnector1">
              <a:avLst/>
            </a:prstGeom>
            <a:noFill/>
            <a:ln cap="flat" cmpd="sng" w="9525">
              <a:solidFill>
                <a:schemeClr val="accent2"/>
              </a:solidFill>
              <a:prstDash val="solid"/>
              <a:miter lim="8000"/>
              <a:headEnd len="sm" w="sm" type="none"/>
              <a:tailEnd len="med" w="med" type="triangle"/>
            </a:ln>
          </p:spPr>
        </p:cxnSp>
        <p:sp>
          <p:nvSpPr>
            <p:cNvPr id="357" name="Google Shape;357;p10"/>
            <p:cNvSpPr txBox="1"/>
            <p:nvPr/>
          </p:nvSpPr>
          <p:spPr>
            <a:xfrm>
              <a:off x="9639467" y="4651899"/>
              <a:ext cx="21944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accent2"/>
                  </a:solidFill>
                  <a:latin typeface="Arial"/>
                  <a:ea typeface="Arial"/>
                  <a:cs typeface="Arial"/>
                  <a:sym typeface="Arial"/>
                </a:rPr>
                <a:t>TRANSFORMERS</a:t>
              </a:r>
              <a:endParaRPr/>
            </a:p>
          </p:txBody>
        </p:sp>
      </p:grpSp>
      <p:sp>
        <p:nvSpPr>
          <p:cNvPr id="358" name="Google Shape;358;p10"/>
          <p:cNvSpPr txBox="1"/>
          <p:nvPr/>
        </p:nvSpPr>
        <p:spPr>
          <a:xfrm>
            <a:off x="3594700" y="929625"/>
            <a:ext cx="315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rgbClr val="EF6C00"/>
                </a:solidFill>
              </a:rPr>
              <a:t>ChatGPT</a:t>
            </a:r>
            <a:endParaRPr b="1" sz="5000">
              <a:solidFill>
                <a:srgbClr val="EF6C00"/>
              </a:solidFill>
            </a:endParaRPr>
          </a:p>
        </p:txBody>
      </p:sp>
      <p:grpSp>
        <p:nvGrpSpPr>
          <p:cNvPr id="359" name="Google Shape;359;p10"/>
          <p:cNvGrpSpPr/>
          <p:nvPr/>
        </p:nvGrpSpPr>
        <p:grpSpPr>
          <a:xfrm>
            <a:off x="1352075" y="1662550"/>
            <a:ext cx="4019400" cy="2569500"/>
            <a:chOff x="267650" y="1275150"/>
            <a:chExt cx="4019400" cy="2569500"/>
          </a:xfrm>
        </p:grpSpPr>
        <p:cxnSp>
          <p:nvCxnSpPr>
            <p:cNvPr id="360" name="Google Shape;360;p10"/>
            <p:cNvCxnSpPr>
              <a:endCxn id="361" idx="0"/>
            </p:cNvCxnSpPr>
            <p:nvPr/>
          </p:nvCxnSpPr>
          <p:spPr>
            <a:xfrm flipH="1">
              <a:off x="1690250" y="1275150"/>
              <a:ext cx="2596800" cy="1876800"/>
            </a:xfrm>
            <a:prstGeom prst="straightConnector1">
              <a:avLst/>
            </a:prstGeom>
            <a:noFill/>
            <a:ln cap="flat" cmpd="sng" w="9525">
              <a:solidFill>
                <a:srgbClr val="FF00FF"/>
              </a:solidFill>
              <a:prstDash val="solid"/>
              <a:round/>
              <a:headEnd len="med" w="med" type="none"/>
              <a:tailEnd len="med" w="med" type="triangle"/>
            </a:ln>
          </p:spPr>
        </p:cxnSp>
        <p:sp>
          <p:nvSpPr>
            <p:cNvPr id="361" name="Google Shape;361;p10"/>
            <p:cNvSpPr txBox="1"/>
            <p:nvPr/>
          </p:nvSpPr>
          <p:spPr>
            <a:xfrm>
              <a:off x="267650" y="3151950"/>
              <a:ext cx="2845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0000FF"/>
                  </a:solidFill>
                </a:rPr>
                <a:t>Generative</a:t>
              </a:r>
              <a:endParaRPr b="1" sz="3300">
                <a:solidFill>
                  <a:srgbClr val="0000FF"/>
                </a:solidFill>
              </a:endParaRPr>
            </a:p>
          </p:txBody>
        </p:sp>
      </p:grpSp>
      <p:grpSp>
        <p:nvGrpSpPr>
          <p:cNvPr id="362" name="Google Shape;362;p10"/>
          <p:cNvGrpSpPr/>
          <p:nvPr/>
        </p:nvGrpSpPr>
        <p:grpSpPr>
          <a:xfrm>
            <a:off x="4115125" y="1662550"/>
            <a:ext cx="2481900" cy="2572175"/>
            <a:chOff x="3030700" y="1275150"/>
            <a:chExt cx="2481900" cy="2572175"/>
          </a:xfrm>
        </p:grpSpPr>
        <p:cxnSp>
          <p:nvCxnSpPr>
            <p:cNvPr id="363" name="Google Shape;363;p10"/>
            <p:cNvCxnSpPr/>
            <p:nvPr/>
          </p:nvCxnSpPr>
          <p:spPr>
            <a:xfrm>
              <a:off x="4598775" y="1275150"/>
              <a:ext cx="0" cy="1777200"/>
            </a:xfrm>
            <a:prstGeom prst="straightConnector1">
              <a:avLst/>
            </a:prstGeom>
            <a:noFill/>
            <a:ln cap="flat" cmpd="sng" w="9525">
              <a:solidFill>
                <a:srgbClr val="FF00FF"/>
              </a:solidFill>
              <a:prstDash val="solid"/>
              <a:round/>
              <a:headEnd len="med" w="med" type="none"/>
              <a:tailEnd len="med" w="med" type="triangle"/>
            </a:ln>
          </p:spPr>
        </p:cxnSp>
        <p:sp>
          <p:nvSpPr>
            <p:cNvPr id="364" name="Google Shape;364;p10"/>
            <p:cNvSpPr txBox="1"/>
            <p:nvPr/>
          </p:nvSpPr>
          <p:spPr>
            <a:xfrm>
              <a:off x="3030700" y="3154625"/>
              <a:ext cx="24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0000FF"/>
                  </a:solidFill>
                </a:rPr>
                <a:t>Pretrained</a:t>
              </a:r>
              <a:endParaRPr b="1" sz="3300">
                <a:solidFill>
                  <a:srgbClr val="0000FF"/>
                </a:solidFill>
              </a:endParaRPr>
            </a:p>
          </p:txBody>
        </p:sp>
      </p:grpSp>
      <p:grpSp>
        <p:nvGrpSpPr>
          <p:cNvPr id="365" name="Google Shape;365;p10"/>
          <p:cNvGrpSpPr/>
          <p:nvPr/>
        </p:nvGrpSpPr>
        <p:grpSpPr>
          <a:xfrm>
            <a:off x="6237225" y="1662550"/>
            <a:ext cx="3864175" cy="2641475"/>
            <a:chOff x="5152800" y="1275150"/>
            <a:chExt cx="3864175" cy="2641475"/>
          </a:xfrm>
        </p:grpSpPr>
        <p:cxnSp>
          <p:nvCxnSpPr>
            <p:cNvPr id="366" name="Google Shape;366;p10"/>
            <p:cNvCxnSpPr/>
            <p:nvPr/>
          </p:nvCxnSpPr>
          <p:spPr>
            <a:xfrm>
              <a:off x="5152800" y="1275150"/>
              <a:ext cx="1534500" cy="1897800"/>
            </a:xfrm>
            <a:prstGeom prst="straightConnector1">
              <a:avLst/>
            </a:prstGeom>
            <a:noFill/>
            <a:ln cap="flat" cmpd="sng" w="9525">
              <a:solidFill>
                <a:srgbClr val="FF00FF"/>
              </a:solidFill>
              <a:prstDash val="solid"/>
              <a:round/>
              <a:headEnd len="med" w="med" type="none"/>
              <a:tailEnd len="med" w="med" type="triangle"/>
            </a:ln>
          </p:spPr>
        </p:cxnSp>
        <p:sp>
          <p:nvSpPr>
            <p:cNvPr id="367" name="Google Shape;367;p10"/>
            <p:cNvSpPr txBox="1"/>
            <p:nvPr/>
          </p:nvSpPr>
          <p:spPr>
            <a:xfrm>
              <a:off x="5944375" y="3223925"/>
              <a:ext cx="3072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rgbClr val="0000FF"/>
                  </a:solidFill>
                </a:rPr>
                <a:t>Transformers</a:t>
              </a:r>
              <a:endParaRPr b="1" sz="3300">
                <a:solidFill>
                  <a:srgbClr val="0000FF"/>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500"/>
                                        <p:tgtEl>
                                          <p:spTgt spid="3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1000"/>
                                        <p:tgtEl>
                                          <p:spTgt spid="3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100"/>
                                        <p:tgtEl>
                                          <p:spTgt spid="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1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11"/>
          <p:cNvSpPr/>
          <p:nvPr/>
        </p:nvSpPr>
        <p:spPr>
          <a:xfrm>
            <a:off x="489189" y="1119031"/>
            <a:ext cx="4619938" cy="46199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11"/>
          <p:cNvSpPr txBox="1"/>
          <p:nvPr>
            <p:ph type="title"/>
          </p:nvPr>
        </p:nvSpPr>
        <p:spPr>
          <a:xfrm>
            <a:off x="1171074" y="1396686"/>
            <a:ext cx="3240506" cy="406462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Arial"/>
              <a:buNone/>
            </a:pPr>
            <a:r>
              <a:rPr lang="en-US">
                <a:solidFill>
                  <a:srgbClr val="FFFFFF"/>
                </a:solidFill>
                <a:latin typeface="Arial"/>
                <a:ea typeface="Arial"/>
                <a:cs typeface="Arial"/>
                <a:sym typeface="Arial"/>
              </a:rPr>
              <a:t>Where to find models? Where to start?</a:t>
            </a:r>
            <a:endParaRPr/>
          </a:p>
        </p:txBody>
      </p:sp>
      <p:sp>
        <p:nvSpPr>
          <p:cNvPr id="375" name="Google Shape;375;p11"/>
          <p:cNvSpPr/>
          <p:nvPr/>
        </p:nvSpPr>
        <p:spPr>
          <a:xfrm rot="-1790889">
            <a:off x="8683720" y="941148"/>
            <a:ext cx="2987899" cy="2987899"/>
          </a:xfrm>
          <a:prstGeom prst="arc">
            <a:avLst>
              <a:gd fmla="val 15817365" name="adj1"/>
              <a:gd fmla="val 178138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11"/>
          <p:cNvSpPr/>
          <p:nvPr/>
        </p:nvSpPr>
        <p:spPr>
          <a:xfrm>
            <a:off x="910048" y="4780992"/>
            <a:ext cx="546100" cy="5461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7" name="Google Shape;377;p11"/>
          <p:cNvSpPr txBox="1"/>
          <p:nvPr>
            <p:ph idx="1" type="subTitle"/>
          </p:nvPr>
        </p:nvSpPr>
        <p:spPr>
          <a:xfrm>
            <a:off x="5370153" y="1526033"/>
            <a:ext cx="5536397" cy="393528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Learn little bit Python.</a:t>
            </a:r>
            <a:endParaRPr/>
          </a:p>
          <a:p>
            <a:pPr indent="0" lvl="0" marL="0" marR="0" rtl="0" algn="l">
              <a:lnSpc>
                <a:spcPct val="90000"/>
              </a:lnSpc>
              <a:spcBef>
                <a:spcPts val="6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Understand the input and output.</a:t>
            </a:r>
            <a:endParaRPr/>
          </a:p>
          <a:p>
            <a:pPr indent="0" lvl="0" marL="0" marR="0" rtl="0" algn="l">
              <a:lnSpc>
                <a:spcPct val="90000"/>
              </a:lnSpc>
              <a:spcBef>
                <a:spcPts val="6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Grab a project you find exciting.</a:t>
            </a:r>
            <a:endParaRPr/>
          </a:p>
          <a:p>
            <a:pPr indent="0" lvl="0" marL="0" marR="0" rtl="0" algn="l">
              <a:lnSpc>
                <a:spcPct val="90000"/>
              </a:lnSpc>
              <a:spcBef>
                <a:spcPts val="60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Check out the </a:t>
            </a:r>
            <a:r>
              <a:rPr b="1" i="0" lang="en-US" sz="2800" u="none" cap="none" strike="noStrike">
                <a:solidFill>
                  <a:schemeClr val="dk1"/>
                </a:solidFill>
                <a:latin typeface="Arial"/>
                <a:ea typeface="Arial"/>
                <a:cs typeface="Arial"/>
                <a:sym typeface="Arial"/>
              </a:rPr>
              <a:t>Hugging Face </a:t>
            </a:r>
            <a:r>
              <a:rPr b="0" i="0" lang="en-US" sz="2800" u="none" cap="none" strike="noStrike">
                <a:solidFill>
                  <a:schemeClr val="dk1"/>
                </a:solidFill>
                <a:latin typeface="Arial"/>
                <a:ea typeface="Arial"/>
                <a:cs typeface="Arial"/>
                <a:sym typeface="Arial"/>
              </a:rPr>
              <a:t>platform. We will see some examples by the end of this talk.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 name="Shape 381"/>
        <p:cNvGrpSpPr/>
        <p:nvPr/>
      </p:nvGrpSpPr>
      <p:grpSpPr>
        <a:xfrm>
          <a:off x="0" y="0"/>
          <a:ext cx="0" cy="0"/>
          <a:chOff x="0" y="0"/>
          <a:chExt cx="0" cy="0"/>
        </a:xfrm>
      </p:grpSpPr>
      <p:sp>
        <p:nvSpPr>
          <p:cNvPr id="382" name="Google Shape;382;p12"/>
          <p:cNvSpPr/>
          <p:nvPr/>
        </p:nvSpPr>
        <p:spPr>
          <a:xfrm>
            <a:off x="0" y="0"/>
            <a:ext cx="12191760" cy="685764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2"/>
          <p:cNvSpPr/>
          <p:nvPr/>
        </p:nvSpPr>
        <p:spPr>
          <a:xfrm flipH="1">
            <a:off x="0" y="0"/>
            <a:ext cx="12191760" cy="1575720"/>
          </a:xfrm>
          <a:prstGeom prst="rect">
            <a:avLst/>
          </a:prstGeom>
          <a:gradFill>
            <a:gsLst>
              <a:gs pos="0">
                <a:srgbClr val="000000">
                  <a:alpha val="95686"/>
                </a:srgbClr>
              </a:gs>
              <a:gs pos="100000">
                <a:srgbClr val="2F5597"/>
              </a:gs>
            </a:gsLst>
            <a:lin ang="2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2"/>
          <p:cNvSpPr/>
          <p:nvPr/>
        </p:nvSpPr>
        <p:spPr>
          <a:xfrm flipH="1" rot="10800000">
            <a:off x="8129160" y="360"/>
            <a:ext cx="4062960" cy="1576080"/>
          </a:xfrm>
          <a:prstGeom prst="rect">
            <a:avLst/>
          </a:prstGeom>
          <a:gradFill>
            <a:gsLst>
              <a:gs pos="0">
                <a:srgbClr val="203864">
                  <a:alpha val="67843"/>
                </a:srgbClr>
              </a:gs>
              <a:gs pos="19000">
                <a:srgbClr val="203864">
                  <a:alpha val="67843"/>
                </a:srgbClr>
              </a:gs>
              <a:gs pos="100000">
                <a:srgbClr val="4472C4">
                  <a:alpha val="78823"/>
                </a:srgbClr>
              </a:gs>
            </a:gsLst>
            <a:lin ang="2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2"/>
          <p:cNvSpPr/>
          <p:nvPr/>
        </p:nvSpPr>
        <p:spPr>
          <a:xfrm rot="5400000">
            <a:off x="5308200" y="-5307840"/>
            <a:ext cx="1576080" cy="12191760"/>
          </a:xfrm>
          <a:prstGeom prst="rect">
            <a:avLst/>
          </a:prstGeom>
          <a:gradFill>
            <a:gsLst>
              <a:gs pos="0">
                <a:srgbClr val="4472C4">
                  <a:alpha val="0"/>
                </a:srgbClr>
              </a:gs>
              <a:gs pos="100000">
                <a:srgbClr val="000000">
                  <a:alpha val="73725"/>
                </a:srgbClr>
              </a:gs>
            </a:gsLst>
            <a:lin ang="4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2"/>
          <p:cNvSpPr txBox="1"/>
          <p:nvPr>
            <p:ph idx="4294967295" type="title"/>
          </p:nvPr>
        </p:nvSpPr>
        <p:spPr>
          <a:xfrm>
            <a:off x="1371600" y="348840"/>
            <a:ext cx="10043640" cy="87732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000"/>
              <a:buFont typeface="Times New Roman"/>
              <a:buNone/>
            </a:pPr>
            <a:r>
              <a:rPr b="0" i="0" lang="en-US" sz="4000" u="none" cap="none" strike="noStrike">
                <a:solidFill>
                  <a:srgbClr val="FFFFFF"/>
                </a:solidFill>
                <a:latin typeface="Times New Roman"/>
                <a:ea typeface="Times New Roman"/>
                <a:cs typeface="Times New Roman"/>
                <a:sym typeface="Times New Roman"/>
              </a:rPr>
              <a:t>Some Popular Examples</a:t>
            </a:r>
            <a:endParaRPr b="0" i="0" sz="4000" u="none" cap="none" strike="noStrike">
              <a:solidFill>
                <a:srgbClr val="000000"/>
              </a:solidFill>
              <a:latin typeface="Calibri"/>
              <a:ea typeface="Calibri"/>
              <a:cs typeface="Calibri"/>
              <a:sym typeface="Calibri"/>
            </a:endParaRPr>
          </a:p>
        </p:txBody>
      </p:sp>
      <p:grpSp>
        <p:nvGrpSpPr>
          <p:cNvPr id="387" name="Google Shape;387;p12"/>
          <p:cNvGrpSpPr/>
          <p:nvPr/>
        </p:nvGrpSpPr>
        <p:grpSpPr>
          <a:xfrm>
            <a:off x="647241" y="1852119"/>
            <a:ext cx="10921037" cy="3555686"/>
            <a:chOff x="3201" y="445959"/>
            <a:chExt cx="10921037" cy="3555686"/>
          </a:xfrm>
        </p:grpSpPr>
        <p:sp>
          <p:nvSpPr>
            <p:cNvPr id="388" name="Google Shape;388;p12"/>
            <p:cNvSpPr/>
            <p:nvPr/>
          </p:nvSpPr>
          <p:spPr>
            <a:xfrm>
              <a:off x="3201" y="445959"/>
              <a:ext cx="2539776" cy="3555686"/>
            </a:xfrm>
            <a:prstGeom prst="rect">
              <a:avLst/>
            </a:prstGeom>
            <a:solidFill>
              <a:srgbClr val="ECDAEF">
                <a:alpha val="89803"/>
              </a:srgbClr>
            </a:solidFill>
            <a:ln cap="flat" cmpd="sng" w="25400">
              <a:solidFill>
                <a:srgbClr val="ECDAEF">
                  <a:alpha val="8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2"/>
            <p:cNvSpPr txBox="1"/>
            <p:nvPr/>
          </p:nvSpPr>
          <p:spPr>
            <a:xfrm>
              <a:off x="3201" y="1797120"/>
              <a:ext cx="2539776" cy="2133411"/>
            </a:xfrm>
            <a:prstGeom prst="rect">
              <a:avLst/>
            </a:prstGeom>
            <a:noFill/>
            <a:ln>
              <a:noFill/>
            </a:ln>
          </p:spPr>
          <p:txBody>
            <a:bodyPr anchorCtr="0" anchor="t" bIns="330200" lIns="198000" spcFirstLastPara="1" rIns="198000" wrap="square" tIns="330200">
              <a:noAutofit/>
            </a:bodyPr>
            <a:lstStyle/>
            <a:p>
              <a:pPr indent="0" lvl="0" marL="0" marR="0" rtl="0" algn="l">
                <a:lnSpc>
                  <a:spcPct val="9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YOLO</a:t>
              </a:r>
              <a:endParaRPr/>
            </a:p>
            <a:p>
              <a:pPr indent="0" lvl="0" marL="0" marR="0" rtl="0" algn="l">
                <a:lnSpc>
                  <a:spcPct val="90000"/>
                </a:lnSpc>
                <a:spcBef>
                  <a:spcPts val="595"/>
                </a:spcBef>
                <a:spcAft>
                  <a:spcPts val="0"/>
                </a:spcAft>
                <a:buClr>
                  <a:schemeClr val="dk1"/>
                </a:buClr>
                <a:buSzPts val="1700"/>
                <a:buFont typeface="Arial"/>
                <a:buNone/>
              </a:pPr>
              <a:r>
                <a:t/>
              </a:r>
              <a:endParaRPr sz="1700">
                <a:solidFill>
                  <a:schemeClr val="dk1"/>
                </a:solidFill>
                <a:latin typeface="Times New Roman"/>
                <a:ea typeface="Times New Roman"/>
                <a:cs typeface="Times New Roman"/>
                <a:sym typeface="Times New Roman"/>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object detection</a:t>
              </a:r>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input: image, video output: bounding box</a:t>
              </a:r>
              <a:endParaRPr/>
            </a:p>
          </p:txBody>
        </p:sp>
        <p:sp>
          <p:nvSpPr>
            <p:cNvPr id="390" name="Google Shape;390;p12"/>
            <p:cNvSpPr/>
            <p:nvPr/>
          </p:nvSpPr>
          <p:spPr>
            <a:xfrm>
              <a:off x="727512" y="831022"/>
              <a:ext cx="1066705" cy="1066705"/>
            </a:xfrm>
            <a:prstGeom prst="ellipse">
              <a:avLst/>
            </a:prstGeom>
            <a:solidFill>
              <a:srgbClr val="CC93D7"/>
            </a:solidFill>
            <a:ln cap="flat" cmpd="sng" w="25400">
              <a:solidFill>
                <a:srgbClr val="CC93D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2"/>
            <p:cNvSpPr txBox="1"/>
            <p:nvPr/>
          </p:nvSpPr>
          <p:spPr>
            <a:xfrm>
              <a:off x="883727" y="987237"/>
              <a:ext cx="754275" cy="754275"/>
            </a:xfrm>
            <a:prstGeom prst="rect">
              <a:avLst/>
            </a:prstGeom>
            <a:noFill/>
            <a:ln>
              <a:noFill/>
            </a:ln>
          </p:spPr>
          <p:txBody>
            <a:bodyPr anchorCtr="0" anchor="ctr" bIns="12700" lIns="83150" spcFirstLastPara="1" rIns="83150" wrap="square" tIns="12700">
              <a:noAutofit/>
            </a:bodyPr>
            <a:lstStyle/>
            <a:p>
              <a:pPr indent="0" lvl="0" marL="0" marR="0" rtl="0" algn="ctr">
                <a:lnSpc>
                  <a:spcPct val="90000"/>
                </a:lnSpc>
                <a:spcBef>
                  <a:spcPts val="0"/>
                </a:spcBef>
                <a:spcAft>
                  <a:spcPts val="0"/>
                </a:spcAft>
                <a:buClr>
                  <a:schemeClr val="lt1"/>
                </a:buClr>
                <a:buSzPts val="4800"/>
                <a:buFont typeface="Arial"/>
                <a:buNone/>
              </a:pPr>
              <a:r>
                <a:rPr lang="en-US" sz="4800">
                  <a:solidFill>
                    <a:schemeClr val="lt1"/>
                  </a:solidFill>
                  <a:latin typeface="Arial"/>
                  <a:ea typeface="Arial"/>
                  <a:cs typeface="Arial"/>
                  <a:sym typeface="Arial"/>
                </a:rPr>
                <a:t>1</a:t>
              </a:r>
              <a:endParaRPr/>
            </a:p>
          </p:txBody>
        </p:sp>
        <p:sp>
          <p:nvSpPr>
            <p:cNvPr id="392" name="Google Shape;392;p12"/>
            <p:cNvSpPr/>
            <p:nvPr/>
          </p:nvSpPr>
          <p:spPr>
            <a:xfrm>
              <a:off x="3201" y="4001573"/>
              <a:ext cx="2539776" cy="72"/>
            </a:xfrm>
            <a:prstGeom prst="rect">
              <a:avLst/>
            </a:prstGeom>
            <a:solidFill>
              <a:srgbClr val="4AB6AB"/>
            </a:solidFill>
            <a:ln cap="flat" cmpd="sng" w="25400">
              <a:solidFill>
                <a:srgbClr val="4AB6A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
            <p:cNvSpPr/>
            <p:nvPr/>
          </p:nvSpPr>
          <p:spPr>
            <a:xfrm>
              <a:off x="2796955" y="445959"/>
              <a:ext cx="2539776" cy="3555686"/>
            </a:xfrm>
            <a:prstGeom prst="rect">
              <a:avLst/>
            </a:prstGeom>
            <a:solidFill>
              <a:srgbClr val="CFE5E2">
                <a:alpha val="89803"/>
              </a:srgbClr>
            </a:solidFill>
            <a:ln cap="flat" cmpd="sng" w="25400">
              <a:solidFill>
                <a:srgbClr val="CFE5E2">
                  <a:alpha val="8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2"/>
            <p:cNvSpPr txBox="1"/>
            <p:nvPr/>
          </p:nvSpPr>
          <p:spPr>
            <a:xfrm>
              <a:off x="2796955" y="1797120"/>
              <a:ext cx="2539776" cy="2133411"/>
            </a:xfrm>
            <a:prstGeom prst="rect">
              <a:avLst/>
            </a:prstGeom>
            <a:noFill/>
            <a:ln>
              <a:noFill/>
            </a:ln>
          </p:spPr>
          <p:txBody>
            <a:bodyPr anchorCtr="0" anchor="t" bIns="330200" lIns="198000" spcFirstLastPara="1" rIns="198000" wrap="square" tIns="330200">
              <a:noAutofit/>
            </a:bodyPr>
            <a:lstStyle/>
            <a:p>
              <a:pPr indent="0" lvl="0" marL="0" marR="0" rtl="0" algn="l">
                <a:lnSpc>
                  <a:spcPct val="9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Stable Diffusion</a:t>
              </a:r>
              <a:endParaRPr/>
            </a:p>
            <a:p>
              <a:pPr indent="0" lvl="0" marL="0" marR="0" rtl="0" algn="l">
                <a:lnSpc>
                  <a:spcPct val="90000"/>
                </a:lnSpc>
                <a:spcBef>
                  <a:spcPts val="595"/>
                </a:spcBef>
                <a:spcAft>
                  <a:spcPts val="0"/>
                </a:spcAft>
                <a:buClr>
                  <a:schemeClr val="dk1"/>
                </a:buClr>
                <a:buSzPts val="1700"/>
                <a:buFont typeface="Arial"/>
                <a:buNone/>
              </a:pPr>
              <a:r>
                <a:t/>
              </a:r>
              <a:endParaRPr sz="1700">
                <a:solidFill>
                  <a:schemeClr val="dk1"/>
                </a:solidFill>
                <a:latin typeface="Times New Roman"/>
                <a:ea typeface="Times New Roman"/>
                <a:cs typeface="Times New Roman"/>
                <a:sym typeface="Times New Roman"/>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image generation</a:t>
              </a:r>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input: text output: image</a:t>
              </a:r>
              <a:endParaRPr/>
            </a:p>
          </p:txBody>
        </p:sp>
        <p:sp>
          <p:nvSpPr>
            <p:cNvPr id="395" name="Google Shape;395;p12"/>
            <p:cNvSpPr/>
            <p:nvPr/>
          </p:nvSpPr>
          <p:spPr>
            <a:xfrm>
              <a:off x="3533490" y="801527"/>
              <a:ext cx="1066705" cy="1066705"/>
            </a:xfrm>
            <a:prstGeom prst="ellipse">
              <a:avLst/>
            </a:prstGeom>
            <a:solidFill>
              <a:schemeClr val="accent4"/>
            </a:solidFill>
            <a:ln cap="flat" cmpd="sng" w="25400">
              <a:solidFill>
                <a:schemeClr val="accent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2"/>
            <p:cNvSpPr txBox="1"/>
            <p:nvPr/>
          </p:nvSpPr>
          <p:spPr>
            <a:xfrm>
              <a:off x="3689705" y="957742"/>
              <a:ext cx="754275" cy="754275"/>
            </a:xfrm>
            <a:prstGeom prst="rect">
              <a:avLst/>
            </a:prstGeom>
            <a:noFill/>
            <a:ln>
              <a:noFill/>
            </a:ln>
          </p:spPr>
          <p:txBody>
            <a:bodyPr anchorCtr="0" anchor="ctr" bIns="12700" lIns="83150" spcFirstLastPara="1" rIns="83150" wrap="square" tIns="12700">
              <a:noAutofit/>
            </a:bodyPr>
            <a:lstStyle/>
            <a:p>
              <a:pPr indent="0" lvl="0" marL="0" marR="0" rtl="0" algn="ctr">
                <a:lnSpc>
                  <a:spcPct val="90000"/>
                </a:lnSpc>
                <a:spcBef>
                  <a:spcPts val="0"/>
                </a:spcBef>
                <a:spcAft>
                  <a:spcPts val="0"/>
                </a:spcAft>
                <a:buClr>
                  <a:schemeClr val="lt1"/>
                </a:buClr>
                <a:buSzPts val="4800"/>
                <a:buFont typeface="Arial"/>
                <a:buNone/>
              </a:pPr>
              <a:r>
                <a:rPr lang="en-US" sz="4800">
                  <a:solidFill>
                    <a:schemeClr val="lt1"/>
                  </a:solidFill>
                  <a:latin typeface="Arial"/>
                  <a:ea typeface="Arial"/>
                  <a:cs typeface="Arial"/>
                  <a:sym typeface="Arial"/>
                </a:rPr>
                <a:t>2</a:t>
              </a:r>
              <a:endParaRPr/>
            </a:p>
          </p:txBody>
        </p:sp>
        <p:sp>
          <p:nvSpPr>
            <p:cNvPr id="397" name="Google Shape;397;p12"/>
            <p:cNvSpPr/>
            <p:nvPr/>
          </p:nvSpPr>
          <p:spPr>
            <a:xfrm>
              <a:off x="2796955" y="4001573"/>
              <a:ext cx="2539776" cy="72"/>
            </a:xfrm>
            <a:prstGeom prst="rect">
              <a:avLst/>
            </a:prstGeom>
            <a:solidFill>
              <a:schemeClr val="accent5"/>
            </a:solidFill>
            <a:ln cap="flat" cmpd="sng" w="25400">
              <a:solidFill>
                <a:schemeClr val="accent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2"/>
            <p:cNvSpPr/>
            <p:nvPr/>
          </p:nvSpPr>
          <p:spPr>
            <a:xfrm>
              <a:off x="5590708" y="445959"/>
              <a:ext cx="2539776" cy="3555686"/>
            </a:xfrm>
            <a:prstGeom prst="rect">
              <a:avLst/>
            </a:prstGeom>
            <a:solidFill>
              <a:srgbClr val="FFDDCA">
                <a:alpha val="89803"/>
              </a:srgbClr>
            </a:solidFill>
            <a:ln cap="flat" cmpd="sng" w="25400">
              <a:solidFill>
                <a:srgbClr val="FFDDCA">
                  <a:alpha val="8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
            <p:cNvSpPr txBox="1"/>
            <p:nvPr/>
          </p:nvSpPr>
          <p:spPr>
            <a:xfrm>
              <a:off x="5590708" y="1797120"/>
              <a:ext cx="2539776" cy="2133411"/>
            </a:xfrm>
            <a:prstGeom prst="rect">
              <a:avLst/>
            </a:prstGeom>
            <a:noFill/>
            <a:ln>
              <a:noFill/>
            </a:ln>
          </p:spPr>
          <p:txBody>
            <a:bodyPr anchorCtr="0" anchor="t" bIns="330200" lIns="198000" spcFirstLastPara="1" rIns="198000" wrap="square" tIns="330200">
              <a:noAutofit/>
            </a:bodyPr>
            <a:lstStyle/>
            <a:p>
              <a:pPr indent="0" lvl="0" marL="0" marR="0" rtl="0" algn="l">
                <a:lnSpc>
                  <a:spcPct val="9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Transformers</a:t>
              </a:r>
              <a:endParaRPr/>
            </a:p>
            <a:p>
              <a:pPr indent="0" lvl="0" marL="0" marR="0" rtl="0" algn="l">
                <a:lnSpc>
                  <a:spcPct val="90000"/>
                </a:lnSpc>
                <a:spcBef>
                  <a:spcPts val="595"/>
                </a:spcBef>
                <a:spcAft>
                  <a:spcPts val="0"/>
                </a:spcAft>
                <a:buClr>
                  <a:schemeClr val="dk1"/>
                </a:buClr>
                <a:buSzPts val="1700"/>
                <a:buFont typeface="Arial"/>
                <a:buNone/>
              </a:pPr>
              <a:r>
                <a:t/>
              </a:r>
              <a:endParaRPr sz="1700">
                <a:solidFill>
                  <a:schemeClr val="dk1"/>
                </a:solidFill>
                <a:latin typeface="Times New Roman"/>
                <a:ea typeface="Times New Roman"/>
                <a:cs typeface="Times New Roman"/>
                <a:sym typeface="Times New Roman"/>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Everything about text and more </a:t>
              </a:r>
              <a:endParaRPr/>
            </a:p>
          </p:txBody>
        </p:sp>
        <p:sp>
          <p:nvSpPr>
            <p:cNvPr id="400" name="Google Shape;400;p12"/>
            <p:cNvSpPr/>
            <p:nvPr/>
          </p:nvSpPr>
          <p:spPr>
            <a:xfrm>
              <a:off x="6327243" y="801527"/>
              <a:ext cx="1066705" cy="1066705"/>
            </a:xfrm>
            <a:prstGeom prst="ellipse">
              <a:avLst/>
            </a:prstGeom>
            <a:solidFill>
              <a:srgbClr val="EDFD40"/>
            </a:solidFill>
            <a:ln cap="flat" cmpd="sng" w="25400">
              <a:solidFill>
                <a:srgbClr val="EDFD4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
            <p:cNvSpPr txBox="1"/>
            <p:nvPr/>
          </p:nvSpPr>
          <p:spPr>
            <a:xfrm>
              <a:off x="6483458" y="957742"/>
              <a:ext cx="754275" cy="754275"/>
            </a:xfrm>
            <a:prstGeom prst="rect">
              <a:avLst/>
            </a:prstGeom>
            <a:noFill/>
            <a:ln>
              <a:noFill/>
            </a:ln>
          </p:spPr>
          <p:txBody>
            <a:bodyPr anchorCtr="0" anchor="ctr" bIns="12700" lIns="83150" spcFirstLastPara="1" rIns="83150" wrap="square" tIns="12700">
              <a:noAutofit/>
            </a:bodyPr>
            <a:lstStyle/>
            <a:p>
              <a:pPr indent="0" lvl="0" marL="0" marR="0" rtl="0" algn="ctr">
                <a:lnSpc>
                  <a:spcPct val="90000"/>
                </a:lnSpc>
                <a:spcBef>
                  <a:spcPts val="0"/>
                </a:spcBef>
                <a:spcAft>
                  <a:spcPts val="0"/>
                </a:spcAft>
                <a:buClr>
                  <a:schemeClr val="lt1"/>
                </a:buClr>
                <a:buSzPts val="4800"/>
                <a:buFont typeface="Arial"/>
                <a:buNone/>
              </a:pPr>
              <a:r>
                <a:rPr lang="en-US" sz="4800">
                  <a:solidFill>
                    <a:schemeClr val="lt1"/>
                  </a:solidFill>
                  <a:latin typeface="Arial"/>
                  <a:ea typeface="Arial"/>
                  <a:cs typeface="Arial"/>
                  <a:sym typeface="Arial"/>
                </a:rPr>
                <a:t>3</a:t>
              </a:r>
              <a:endParaRPr sz="4800">
                <a:solidFill>
                  <a:schemeClr val="lt1"/>
                </a:solidFill>
                <a:latin typeface="Arial"/>
                <a:ea typeface="Arial"/>
                <a:cs typeface="Arial"/>
                <a:sym typeface="Arial"/>
              </a:endParaRPr>
            </a:p>
          </p:txBody>
        </p:sp>
        <p:sp>
          <p:nvSpPr>
            <p:cNvPr id="402" name="Google Shape;402;p12"/>
            <p:cNvSpPr/>
            <p:nvPr/>
          </p:nvSpPr>
          <p:spPr>
            <a:xfrm>
              <a:off x="5590708" y="4001573"/>
              <a:ext cx="2539776" cy="72"/>
            </a:xfrm>
            <a:prstGeom prst="rect">
              <a:avLst/>
            </a:prstGeom>
            <a:solidFill>
              <a:srgbClr val="CC93D7"/>
            </a:solidFill>
            <a:ln cap="flat" cmpd="sng" w="25400">
              <a:solidFill>
                <a:srgbClr val="CC93D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2"/>
            <p:cNvSpPr/>
            <p:nvPr/>
          </p:nvSpPr>
          <p:spPr>
            <a:xfrm>
              <a:off x="8384462" y="445959"/>
              <a:ext cx="2539776" cy="3555686"/>
            </a:xfrm>
            <a:prstGeom prst="rect">
              <a:avLst/>
            </a:prstGeom>
            <a:solidFill>
              <a:srgbClr val="CADBD2">
                <a:alpha val="89803"/>
              </a:srgbClr>
            </a:solidFill>
            <a:ln cap="flat" cmpd="sng" w="25400">
              <a:solidFill>
                <a:srgbClr val="CADBD2">
                  <a:alpha val="89803"/>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2"/>
            <p:cNvSpPr txBox="1"/>
            <p:nvPr/>
          </p:nvSpPr>
          <p:spPr>
            <a:xfrm>
              <a:off x="8384462" y="1797120"/>
              <a:ext cx="2539776" cy="2133411"/>
            </a:xfrm>
            <a:prstGeom prst="rect">
              <a:avLst/>
            </a:prstGeom>
            <a:noFill/>
            <a:ln>
              <a:noFill/>
            </a:ln>
          </p:spPr>
          <p:txBody>
            <a:bodyPr anchorCtr="0" anchor="t" bIns="330200" lIns="198000" spcFirstLastPara="1" rIns="198000" wrap="square" tIns="330200">
              <a:noAutofit/>
            </a:bodyPr>
            <a:lstStyle/>
            <a:p>
              <a:pPr indent="0" lvl="0" marL="0" marR="0" rtl="0" algn="l">
                <a:lnSpc>
                  <a:spcPct val="9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Whisper</a:t>
              </a:r>
              <a:endParaRPr/>
            </a:p>
            <a:p>
              <a:pPr indent="0" lvl="0" marL="0" marR="0" rtl="0" algn="l">
                <a:lnSpc>
                  <a:spcPct val="90000"/>
                </a:lnSpc>
                <a:spcBef>
                  <a:spcPts val="595"/>
                </a:spcBef>
                <a:spcAft>
                  <a:spcPts val="0"/>
                </a:spcAft>
                <a:buClr>
                  <a:schemeClr val="dk1"/>
                </a:buClr>
                <a:buSzPts val="1700"/>
                <a:buFont typeface="Arial"/>
                <a:buNone/>
              </a:pPr>
              <a:r>
                <a:t/>
              </a:r>
              <a:endParaRPr sz="1700">
                <a:solidFill>
                  <a:schemeClr val="dk1"/>
                </a:solidFill>
                <a:latin typeface="Times New Roman"/>
                <a:ea typeface="Times New Roman"/>
                <a:cs typeface="Times New Roman"/>
                <a:sym typeface="Times New Roman"/>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transcribe</a:t>
              </a:r>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input: audio</a:t>
              </a:r>
              <a:endParaRPr/>
            </a:p>
            <a:p>
              <a:pPr indent="0" lvl="0" marL="0" marR="0" rtl="0" algn="l">
                <a:lnSpc>
                  <a:spcPct val="90000"/>
                </a:lnSpc>
                <a:spcBef>
                  <a:spcPts val="595"/>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output: text</a:t>
              </a:r>
              <a:endParaRPr/>
            </a:p>
          </p:txBody>
        </p:sp>
        <p:sp>
          <p:nvSpPr>
            <p:cNvPr id="405" name="Google Shape;405;p12"/>
            <p:cNvSpPr/>
            <p:nvPr/>
          </p:nvSpPr>
          <p:spPr>
            <a:xfrm>
              <a:off x="9120997" y="801527"/>
              <a:ext cx="1066705" cy="1066705"/>
            </a:xfrm>
            <a:prstGeom prst="ellipse">
              <a:avLst/>
            </a:prstGeom>
            <a:solidFill>
              <a:srgbClr val="4AB6AB"/>
            </a:solidFill>
            <a:ln cap="flat" cmpd="sng" w="25400">
              <a:solidFill>
                <a:srgbClr val="4AB6A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2"/>
            <p:cNvSpPr txBox="1"/>
            <p:nvPr/>
          </p:nvSpPr>
          <p:spPr>
            <a:xfrm>
              <a:off x="9277212" y="957742"/>
              <a:ext cx="754275" cy="754275"/>
            </a:xfrm>
            <a:prstGeom prst="rect">
              <a:avLst/>
            </a:prstGeom>
            <a:noFill/>
            <a:ln>
              <a:noFill/>
            </a:ln>
          </p:spPr>
          <p:txBody>
            <a:bodyPr anchorCtr="0" anchor="ctr" bIns="12700" lIns="83150" spcFirstLastPara="1" rIns="83150" wrap="square" tIns="12700">
              <a:noAutofit/>
            </a:bodyPr>
            <a:lstStyle/>
            <a:p>
              <a:pPr indent="0" lvl="0" marL="0" marR="0" rtl="0" algn="ctr">
                <a:lnSpc>
                  <a:spcPct val="90000"/>
                </a:lnSpc>
                <a:spcBef>
                  <a:spcPts val="0"/>
                </a:spcBef>
                <a:spcAft>
                  <a:spcPts val="0"/>
                </a:spcAft>
                <a:buClr>
                  <a:schemeClr val="lt1"/>
                </a:buClr>
                <a:buSzPts val="4800"/>
                <a:buFont typeface="Arial"/>
                <a:buNone/>
              </a:pPr>
              <a:r>
                <a:rPr lang="en-US" sz="4800">
                  <a:solidFill>
                    <a:schemeClr val="lt1"/>
                  </a:solidFill>
                  <a:latin typeface="Arial"/>
                  <a:ea typeface="Arial"/>
                  <a:cs typeface="Arial"/>
                  <a:sym typeface="Arial"/>
                </a:rPr>
                <a:t>4</a:t>
              </a:r>
              <a:endParaRPr/>
            </a:p>
          </p:txBody>
        </p:sp>
        <p:sp>
          <p:nvSpPr>
            <p:cNvPr id="407" name="Google Shape;407;p12"/>
            <p:cNvSpPr/>
            <p:nvPr/>
          </p:nvSpPr>
          <p:spPr>
            <a:xfrm>
              <a:off x="8384462" y="4001573"/>
              <a:ext cx="2539776" cy="72"/>
            </a:xfrm>
            <a:prstGeom prst="rect">
              <a:avLst/>
            </a:prstGeom>
            <a:solidFill>
              <a:schemeClr val="accent4"/>
            </a:solidFill>
            <a:ln cap="flat" cmpd="sng" w="25400">
              <a:solidFill>
                <a:schemeClr val="accent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Logo&#10;&#10;Description automatically generated" id="408" name="Google Shape;408;p12"/>
          <p:cNvPicPr preferRelativeResize="0"/>
          <p:nvPr/>
        </p:nvPicPr>
        <p:blipFill rotWithShape="1">
          <a:blip r:embed="rId3">
            <a:alphaModFix/>
          </a:blip>
          <a:srcRect b="0" l="0" r="0" t="0"/>
          <a:stretch/>
        </p:blipFill>
        <p:spPr>
          <a:xfrm>
            <a:off x="620520" y="5451840"/>
            <a:ext cx="2558000" cy="1121363"/>
          </a:xfrm>
          <a:prstGeom prst="rect">
            <a:avLst/>
          </a:prstGeom>
          <a:noFill/>
          <a:ln>
            <a:noFill/>
          </a:ln>
        </p:spPr>
      </p:pic>
      <p:pic>
        <p:nvPicPr>
          <p:cNvPr descr="A picture containing diagram&#10;&#10;Description automatically generated" id="409" name="Google Shape;409;p12">
            <a:hlinkClick r:id="rId4"/>
          </p:cNvPr>
          <p:cNvPicPr preferRelativeResize="0"/>
          <p:nvPr/>
        </p:nvPicPr>
        <p:blipFill rotWithShape="1">
          <a:blip r:embed="rId5">
            <a:alphaModFix/>
          </a:blip>
          <a:srcRect b="0" l="18067" r="22490" t="0"/>
          <a:stretch/>
        </p:blipFill>
        <p:spPr>
          <a:xfrm>
            <a:off x="3459132" y="5451840"/>
            <a:ext cx="2556720" cy="1196308"/>
          </a:xfrm>
          <a:prstGeom prst="rect">
            <a:avLst/>
          </a:prstGeom>
          <a:noFill/>
          <a:ln>
            <a:noFill/>
          </a:ln>
        </p:spPr>
      </p:pic>
      <p:pic>
        <p:nvPicPr>
          <p:cNvPr descr="A picture containing company name&#10;&#10;Description automatically generated" id="410" name="Google Shape;410;p12">
            <a:hlinkClick r:id="rId6"/>
          </p:cNvPr>
          <p:cNvPicPr preferRelativeResize="0"/>
          <p:nvPr/>
        </p:nvPicPr>
        <p:blipFill rotWithShape="1">
          <a:blip r:embed="rId7">
            <a:alphaModFix/>
          </a:blip>
          <a:srcRect b="0" l="0" r="0" t="0"/>
          <a:stretch/>
        </p:blipFill>
        <p:spPr>
          <a:xfrm>
            <a:off x="6296464" y="5407355"/>
            <a:ext cx="2465796" cy="1196309"/>
          </a:xfrm>
          <a:prstGeom prst="rect">
            <a:avLst/>
          </a:prstGeom>
          <a:noFill/>
          <a:ln>
            <a:noFill/>
          </a:ln>
        </p:spPr>
      </p:pic>
      <p:pic>
        <p:nvPicPr>
          <p:cNvPr descr="Logo&#10;&#10;Description automatically generated" id="411" name="Google Shape;411;p12">
            <a:hlinkClick r:id="rId8"/>
          </p:cNvPr>
          <p:cNvPicPr preferRelativeResize="0"/>
          <p:nvPr/>
        </p:nvPicPr>
        <p:blipFill rotWithShape="1">
          <a:blip r:embed="rId9">
            <a:alphaModFix/>
          </a:blip>
          <a:srcRect b="0" l="0" r="0" t="0"/>
          <a:stretch/>
        </p:blipFill>
        <p:spPr>
          <a:xfrm>
            <a:off x="9030270" y="5407354"/>
            <a:ext cx="2564729" cy="14502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5" name="Shape 415"/>
        <p:cNvGrpSpPr/>
        <p:nvPr/>
      </p:nvGrpSpPr>
      <p:grpSpPr>
        <a:xfrm>
          <a:off x="0" y="0"/>
          <a:ext cx="0" cy="0"/>
          <a:chOff x="0" y="0"/>
          <a:chExt cx="0" cy="0"/>
        </a:xfrm>
      </p:grpSpPr>
      <p:sp>
        <p:nvSpPr>
          <p:cNvPr id="416" name="Google Shape;416;p13"/>
          <p:cNvSpPr/>
          <p:nvPr/>
        </p:nvSpPr>
        <p:spPr>
          <a:xfrm>
            <a:off x="0" y="0"/>
            <a:ext cx="12191760" cy="685692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13"/>
          <p:cNvGrpSpPr/>
          <p:nvPr/>
        </p:nvGrpSpPr>
        <p:grpSpPr>
          <a:xfrm>
            <a:off x="0" y="1083600"/>
            <a:ext cx="354960" cy="673200"/>
            <a:chOff x="0" y="1083600"/>
            <a:chExt cx="354960" cy="673200"/>
          </a:xfrm>
        </p:grpSpPr>
        <p:sp>
          <p:nvSpPr>
            <p:cNvPr id="418" name="Google Shape;418;p13"/>
            <p:cNvSpPr/>
            <p:nvPr/>
          </p:nvSpPr>
          <p:spPr>
            <a:xfrm>
              <a:off x="0" y="1083600"/>
              <a:ext cx="87120" cy="67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159480" y="1083600"/>
              <a:ext cx="195480" cy="67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13"/>
          <p:cNvSpPr/>
          <p:nvPr/>
        </p:nvSpPr>
        <p:spPr>
          <a:xfrm flipH="1">
            <a:off x="664200" y="2090520"/>
            <a:ext cx="4297320" cy="2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765000" y="888480"/>
            <a:ext cx="4559040" cy="397908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Char char="•"/>
            </a:pPr>
            <a:r>
              <a:rPr b="0" lang="en-US" sz="2000" strike="noStrike">
                <a:solidFill>
                  <a:srgbClr val="000000"/>
                </a:solidFill>
                <a:latin typeface="Calibri"/>
                <a:ea typeface="Calibri"/>
                <a:cs typeface="Calibri"/>
                <a:sym typeface="Calibri"/>
              </a:rPr>
              <a:t>Try out the repository!</a:t>
            </a:r>
            <a:endParaRPr b="0" sz="2000" strike="noStrike">
              <a:solidFill>
                <a:schemeClr val="dk1"/>
              </a:solidFill>
              <a:latin typeface="Arial"/>
              <a:ea typeface="Arial"/>
              <a:cs typeface="Arial"/>
              <a:sym typeface="Arial"/>
            </a:endParaRPr>
          </a:p>
        </p:txBody>
      </p:sp>
      <p:sp>
        <p:nvSpPr>
          <p:cNvPr id="422" name="Google Shape;422;p13"/>
          <p:cNvSpPr/>
          <p:nvPr/>
        </p:nvSpPr>
        <p:spPr>
          <a:xfrm flipH="1">
            <a:off x="10697760" y="0"/>
            <a:ext cx="1494000" cy="685764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5685840" y="513720"/>
            <a:ext cx="6009120" cy="5834160"/>
          </a:xfrm>
          <a:prstGeom prst="rect">
            <a:avLst/>
          </a:prstGeom>
          <a:solidFill>
            <a:schemeClr val="lt1"/>
          </a:solidFill>
          <a:ln>
            <a:noFill/>
          </a:ln>
          <a:effectLst>
            <a:outerShdw blurRad="139680" rotWithShape="0" algn="t" dir="5400000" dist="127080">
              <a:srgbClr val="000000">
                <a:alpha val="1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r code&#10;&#10;Description automatically generated" id="424" name="Google Shape;424;p13"/>
          <p:cNvPicPr preferRelativeResize="0"/>
          <p:nvPr/>
        </p:nvPicPr>
        <p:blipFill rotWithShape="1">
          <a:blip r:embed="rId3">
            <a:alphaModFix/>
          </a:blip>
          <a:srcRect b="3063" l="0" r="4" t="0"/>
          <a:stretch/>
        </p:blipFill>
        <p:spPr>
          <a:xfrm>
            <a:off x="5977800" y="799200"/>
            <a:ext cx="5425200" cy="52588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8" name="Shape 428"/>
        <p:cNvGrpSpPr/>
        <p:nvPr/>
      </p:nvGrpSpPr>
      <p:grpSpPr>
        <a:xfrm>
          <a:off x="0" y="0"/>
          <a:ext cx="0" cy="0"/>
          <a:chOff x="0" y="0"/>
          <a:chExt cx="0" cy="0"/>
        </a:xfrm>
      </p:grpSpPr>
      <p:sp>
        <p:nvSpPr>
          <p:cNvPr id="429" name="Google Shape;429;p14"/>
          <p:cNvSpPr/>
          <p:nvPr/>
        </p:nvSpPr>
        <p:spPr>
          <a:xfrm>
            <a:off x="0" y="0"/>
            <a:ext cx="12191760" cy="685764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flipH="1" rot="5400000">
            <a:off x="-1418040" y="1417680"/>
            <a:ext cx="6875280" cy="4040280"/>
          </a:xfrm>
          <a:prstGeom prst="rect">
            <a:avLst/>
          </a:prstGeom>
          <a:gradFill>
            <a:gsLst>
              <a:gs pos="0">
                <a:srgbClr val="000000"/>
              </a:gs>
              <a:gs pos="11000">
                <a:srgbClr val="000000"/>
              </a:gs>
              <a:gs pos="100000">
                <a:srgbClr val="2F5597"/>
              </a:gs>
            </a:gsLst>
            <a:lin ang="1919999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flipH="1">
            <a:off x="456480" y="8640"/>
            <a:ext cx="3567960" cy="6857640"/>
          </a:xfrm>
          <a:prstGeom prst="rect">
            <a:avLst/>
          </a:prstGeom>
          <a:gradFill>
            <a:gsLst>
              <a:gs pos="0">
                <a:srgbClr val="000000">
                  <a:alpha val="0"/>
                </a:srgbClr>
              </a:gs>
              <a:gs pos="30000">
                <a:srgbClr val="000000">
                  <a:alpha val="0"/>
                </a:srgbClr>
              </a:gs>
              <a:gs pos="100000">
                <a:srgbClr val="4472C4">
                  <a:alpha val="31764"/>
                </a:srgbClr>
              </a:gs>
            </a:gsLst>
            <a:lin ang="15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rot="6097800">
            <a:off x="-746640" y="1200960"/>
            <a:ext cx="4807800" cy="408816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FAADC">
                  <a:alpha val="0"/>
                </a:srgbClr>
              </a:gs>
              <a:gs pos="39000">
                <a:srgbClr val="8FAADC">
                  <a:alpha val="0"/>
                </a:srgbClr>
              </a:gs>
              <a:gs pos="100000">
                <a:srgbClr val="2F5597">
                  <a:alpha val="25882"/>
                </a:srgbClr>
              </a:gs>
            </a:gsLst>
            <a:lin ang="1296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rot="-5400000">
            <a:off x="-159480" y="2659680"/>
            <a:ext cx="4355280" cy="4040280"/>
          </a:xfrm>
          <a:prstGeom prst="rect">
            <a:avLst/>
          </a:prstGeom>
          <a:gradFill>
            <a:gsLst>
              <a:gs pos="0">
                <a:srgbClr val="4472C4">
                  <a:alpha val="23921"/>
                </a:srgbClr>
              </a:gs>
              <a:gs pos="100000">
                <a:srgbClr val="203864">
                  <a:alpha val="0"/>
                </a:srgbClr>
              </a:gs>
            </a:gsLst>
            <a:lin ang="60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txBox="1"/>
          <p:nvPr>
            <p:ph idx="4294967295" type="title"/>
          </p:nvPr>
        </p:nvSpPr>
        <p:spPr>
          <a:xfrm>
            <a:off x="673920" y="2759400"/>
            <a:ext cx="2895120" cy="283392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F"/>
              </a:buClr>
              <a:buSzPts val="3700"/>
              <a:buFont typeface="Calibri"/>
              <a:buNone/>
            </a:pPr>
            <a:r>
              <a:rPr b="0" i="0" lang="en-US" sz="3700" u="none" cap="none" strike="noStrike">
                <a:solidFill>
                  <a:srgbClr val="FFFFFF"/>
                </a:solidFill>
                <a:latin typeface="Calibri"/>
                <a:ea typeface="Calibri"/>
                <a:cs typeface="Calibri"/>
                <a:sym typeface="Calibri"/>
              </a:rPr>
              <a:t>Organizations To Follow</a:t>
            </a:r>
            <a:endParaRPr b="0" i="0" sz="3700" u="none" cap="none" strike="noStrike">
              <a:solidFill>
                <a:srgbClr val="000000"/>
              </a:solidFill>
              <a:latin typeface="Calibri"/>
              <a:ea typeface="Calibri"/>
              <a:cs typeface="Calibri"/>
              <a:sym typeface="Calibri"/>
            </a:endParaRPr>
          </a:p>
        </p:txBody>
      </p:sp>
      <p:pic>
        <p:nvPicPr>
          <p:cNvPr descr="A picture containing company name&#10;&#10;Description automatically generated" id="435" name="Google Shape;435;p14">
            <a:hlinkClick r:id="rId3"/>
          </p:cNvPr>
          <p:cNvPicPr preferRelativeResize="0"/>
          <p:nvPr/>
        </p:nvPicPr>
        <p:blipFill rotWithShape="1">
          <a:blip r:embed="rId4">
            <a:alphaModFix/>
          </a:blip>
          <a:srcRect b="0" l="0" r="0" t="0"/>
          <a:stretch/>
        </p:blipFill>
        <p:spPr>
          <a:xfrm>
            <a:off x="4971960" y="2502000"/>
            <a:ext cx="3039480" cy="2021040"/>
          </a:xfrm>
          <a:prstGeom prst="rect">
            <a:avLst/>
          </a:prstGeom>
          <a:noFill/>
          <a:ln>
            <a:noFill/>
          </a:ln>
        </p:spPr>
      </p:pic>
      <p:pic>
        <p:nvPicPr>
          <p:cNvPr descr="Logo&#10;&#10;Description automatically generated" id="436" name="Google Shape;436;p14">
            <a:hlinkClick r:id="rId5"/>
          </p:cNvPr>
          <p:cNvPicPr preferRelativeResize="0"/>
          <p:nvPr/>
        </p:nvPicPr>
        <p:blipFill rotWithShape="1">
          <a:blip r:embed="rId6">
            <a:alphaModFix/>
          </a:blip>
          <a:srcRect b="0" l="0" r="0" t="0"/>
          <a:stretch/>
        </p:blipFill>
        <p:spPr>
          <a:xfrm>
            <a:off x="8436960" y="478800"/>
            <a:ext cx="3044160" cy="1712160"/>
          </a:xfrm>
          <a:prstGeom prst="rect">
            <a:avLst/>
          </a:prstGeom>
          <a:noFill/>
          <a:ln>
            <a:noFill/>
          </a:ln>
        </p:spPr>
      </p:pic>
      <p:pic>
        <p:nvPicPr>
          <p:cNvPr id="437" name="Google Shape;437;p14">
            <a:hlinkClick r:id="rId7"/>
          </p:cNvPr>
          <p:cNvPicPr preferRelativeResize="0"/>
          <p:nvPr/>
        </p:nvPicPr>
        <p:blipFill rotWithShape="1">
          <a:blip r:embed="rId8">
            <a:alphaModFix/>
          </a:blip>
          <a:srcRect b="0" l="0" r="0" t="0"/>
          <a:stretch/>
        </p:blipFill>
        <p:spPr>
          <a:xfrm>
            <a:off x="5061600" y="385920"/>
            <a:ext cx="3054240" cy="1527120"/>
          </a:xfrm>
          <a:prstGeom prst="rect">
            <a:avLst/>
          </a:prstGeom>
          <a:noFill/>
          <a:ln>
            <a:noFill/>
          </a:ln>
        </p:spPr>
      </p:pic>
      <p:pic>
        <p:nvPicPr>
          <p:cNvPr descr="Graphical user interface&#10;&#10;Description automatically generated" id="438" name="Google Shape;438;p14">
            <a:hlinkClick r:id="rId9"/>
          </p:cNvPr>
          <p:cNvPicPr preferRelativeResize="0"/>
          <p:nvPr/>
        </p:nvPicPr>
        <p:blipFill rotWithShape="1">
          <a:blip r:embed="rId10">
            <a:alphaModFix/>
          </a:blip>
          <a:srcRect b="0" l="0" r="0" t="0"/>
          <a:stretch/>
        </p:blipFill>
        <p:spPr>
          <a:xfrm>
            <a:off x="8463600" y="2755080"/>
            <a:ext cx="3054240" cy="1603440"/>
          </a:xfrm>
          <a:prstGeom prst="rect">
            <a:avLst/>
          </a:prstGeom>
          <a:noFill/>
          <a:ln>
            <a:noFill/>
          </a:ln>
        </p:spPr>
      </p:pic>
      <p:pic>
        <p:nvPicPr>
          <p:cNvPr descr="A picture containing diagram&#10;&#10;Description automatically generated" id="439" name="Google Shape;439;p14">
            <a:hlinkClick r:id="rId11"/>
          </p:cNvPr>
          <p:cNvPicPr preferRelativeResize="0"/>
          <p:nvPr/>
        </p:nvPicPr>
        <p:blipFill rotWithShape="1">
          <a:blip r:embed="rId12">
            <a:alphaModFix/>
          </a:blip>
          <a:srcRect b="0" l="18067" r="22490" t="0"/>
          <a:stretch/>
        </p:blipFill>
        <p:spPr>
          <a:xfrm>
            <a:off x="7161120" y="4836600"/>
            <a:ext cx="2401560" cy="1863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p15"/>
          <p:cNvSpPr/>
          <p:nvPr/>
        </p:nvSpPr>
        <p:spPr>
          <a:xfrm>
            <a:off x="0" y="0"/>
            <a:ext cx="12188520" cy="685764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txBox="1"/>
          <p:nvPr>
            <p:ph idx="4294967295" type="title"/>
          </p:nvPr>
        </p:nvSpPr>
        <p:spPr>
          <a:xfrm>
            <a:off x="841320" y="548640"/>
            <a:ext cx="3600360" cy="54313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5400"/>
              <a:buFont typeface="Times New Roman"/>
              <a:buNone/>
            </a:pPr>
            <a:r>
              <a:rPr b="0" i="0" lang="en-US" sz="5400" u="none" cap="none" strike="noStrike">
                <a:solidFill>
                  <a:srgbClr val="000000"/>
                </a:solidFill>
                <a:latin typeface="Times New Roman"/>
                <a:ea typeface="Times New Roman"/>
                <a:cs typeface="Times New Roman"/>
                <a:sym typeface="Times New Roman"/>
              </a:rPr>
              <a:t>Thoughts?</a:t>
            </a:r>
            <a:endParaRPr b="0" i="0" sz="5400" u="none" cap="none" strike="noStrike">
              <a:solidFill>
                <a:srgbClr val="000000"/>
              </a:solidFill>
              <a:latin typeface="Calibri"/>
              <a:ea typeface="Calibri"/>
              <a:cs typeface="Calibri"/>
              <a:sym typeface="Calibri"/>
            </a:endParaRPr>
          </a:p>
        </p:txBody>
      </p:sp>
      <p:sp>
        <p:nvSpPr>
          <p:cNvPr id="447" name="Google Shape;447;p15"/>
          <p:cNvSpPr/>
          <p:nvPr/>
        </p:nvSpPr>
        <p:spPr>
          <a:xfrm rot="5400000">
            <a:off x="2544120" y="3258360"/>
            <a:ext cx="4480200" cy="18000"/>
          </a:xfrm>
          <a:custGeom>
            <a:rect b="b" l="l" r="r" t="t"/>
            <a:pathLst>
              <a:path extrusionOk="0" fill="none" h="18288"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extrusionOk="0" h="18288"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cap="rnd" cmpd="sng" w="41275">
            <a:solidFill>
              <a:srgbClr val="ED7D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txBox="1"/>
          <p:nvPr>
            <p:ph idx="4294967295" type="body"/>
          </p:nvPr>
        </p:nvSpPr>
        <p:spPr>
          <a:xfrm>
            <a:off x="5126400" y="552240"/>
            <a:ext cx="6224040" cy="54313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200"/>
              <a:buFont typeface="Arial"/>
              <a:buNone/>
            </a:pPr>
            <a:r>
              <a:rPr b="1" i="0" lang="en-US" sz="2200" u="none" cap="none" strike="noStrike">
                <a:solidFill>
                  <a:srgbClr val="000000"/>
                </a:solidFill>
                <a:latin typeface="Times New Roman"/>
                <a:ea typeface="Times New Roman"/>
                <a:cs typeface="Times New Roman"/>
                <a:sym typeface="Times New Roman"/>
              </a:rPr>
              <a:t>Right now, our machines are like smart insects, eventually they will be as smart as mice. After that maybe as smart as dogs and cats. Probably by the end of the century, who knows, they will be as smart as monkeys.</a:t>
            </a:r>
            <a:endParaRPr b="0" i="0" sz="22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chemeClr val="dk1"/>
              </a:buClr>
              <a:buSzPts val="2200"/>
              <a:buFont typeface="Arial"/>
              <a:buNone/>
            </a:pPr>
            <a:r>
              <a:t/>
            </a:r>
            <a:endParaRPr b="0" i="0" sz="2200" u="none" cap="none" strike="noStrike">
              <a:solidFill>
                <a:srgbClr val="000000"/>
              </a:solidFill>
              <a:latin typeface="Calibri"/>
              <a:ea typeface="Calibri"/>
              <a:cs typeface="Calibri"/>
              <a:sym typeface="Calibri"/>
            </a:endParaRPr>
          </a:p>
          <a:p>
            <a:pPr indent="-228600" lvl="0" marL="228600" marR="0" rtl="0" algn="l">
              <a:lnSpc>
                <a:spcPct val="90000"/>
              </a:lnSpc>
              <a:spcBef>
                <a:spcPts val="1001"/>
              </a:spcBef>
              <a:spcAft>
                <a:spcPts val="0"/>
              </a:spcAft>
              <a:buClr>
                <a:srgbClr val="000000"/>
              </a:buClr>
              <a:buSzPts val="2200"/>
              <a:buFont typeface="Arial"/>
              <a:buNone/>
            </a:pPr>
            <a:r>
              <a:rPr b="0" i="1" lang="en-US" sz="2200" u="none" cap="none" strike="noStrike">
                <a:solidFill>
                  <a:srgbClr val="000000"/>
                </a:solidFill>
                <a:latin typeface="Times New Roman"/>
                <a:ea typeface="Times New Roman"/>
                <a:cs typeface="Times New Roman"/>
                <a:sym typeface="Times New Roman"/>
              </a:rPr>
              <a:t>Michio Kaku, Professor of Theoretical Physics, City College of New York.</a:t>
            </a:r>
            <a:endParaRPr b="0" i="0" sz="2200" u="none" cap="none" strike="noStrike">
              <a:solidFill>
                <a:srgbClr val="000000"/>
              </a:solidFill>
              <a:latin typeface="Calibri"/>
              <a:ea typeface="Calibri"/>
              <a:cs typeface="Calibri"/>
              <a:sym typeface="Calibri"/>
            </a:endParaRPr>
          </a:p>
        </p:txBody>
      </p:sp>
      <p:pic>
        <p:nvPicPr>
          <p:cNvPr descr="Text&#10;&#10;Description automatically generated" id="449" name="Google Shape;449;p15">
            <a:hlinkClick r:id="rId3"/>
          </p:cNvPr>
          <p:cNvPicPr preferRelativeResize="0"/>
          <p:nvPr/>
        </p:nvPicPr>
        <p:blipFill rotWithShape="1">
          <a:blip r:embed="rId4">
            <a:alphaModFix/>
          </a:blip>
          <a:srcRect b="0" l="0" r="0" t="0"/>
          <a:stretch/>
        </p:blipFill>
        <p:spPr>
          <a:xfrm rot="-1792200">
            <a:off x="228240" y="2404800"/>
            <a:ext cx="11734560" cy="2047680"/>
          </a:xfrm>
          <a:prstGeom prst="rect">
            <a:avLst/>
          </a:prstGeom>
          <a:noFill/>
          <a:ln>
            <a:noFill/>
          </a:ln>
        </p:spPr>
      </p:pic>
      <p:pic>
        <p:nvPicPr>
          <p:cNvPr descr="Text&#10;&#10;Description automatically generated" id="450" name="Google Shape;450;p15">
            <a:hlinkClick r:id="rId5"/>
          </p:cNvPr>
          <p:cNvPicPr preferRelativeResize="0"/>
          <p:nvPr/>
        </p:nvPicPr>
        <p:blipFill rotWithShape="1">
          <a:blip r:embed="rId6">
            <a:alphaModFix/>
          </a:blip>
          <a:srcRect b="0" l="0" r="0" t="0"/>
          <a:stretch/>
        </p:blipFill>
        <p:spPr>
          <a:xfrm rot="1435200">
            <a:off x="360" y="2069280"/>
            <a:ext cx="12191760" cy="2718000"/>
          </a:xfrm>
          <a:prstGeom prst="rect">
            <a:avLst/>
          </a:prstGeom>
          <a:noFill/>
          <a:ln>
            <a:noFill/>
          </a:ln>
        </p:spPr>
      </p:pic>
      <p:pic>
        <p:nvPicPr>
          <p:cNvPr descr="Text" id="451" name="Google Shape;451;p15">
            <a:hlinkClick r:id="rId7"/>
          </p:cNvPr>
          <p:cNvPicPr preferRelativeResize="0"/>
          <p:nvPr/>
        </p:nvPicPr>
        <p:blipFill rotWithShape="1">
          <a:blip r:embed="rId8">
            <a:alphaModFix/>
          </a:blip>
          <a:srcRect b="0" l="0" r="0" t="0"/>
          <a:stretch/>
        </p:blipFill>
        <p:spPr>
          <a:xfrm rot="-567000">
            <a:off x="536760" y="1468800"/>
            <a:ext cx="11114640" cy="3766680"/>
          </a:xfrm>
          <a:prstGeom prst="rect">
            <a:avLst/>
          </a:prstGeom>
          <a:noFill/>
          <a:ln>
            <a:noFill/>
          </a:ln>
        </p:spPr>
      </p:pic>
      <p:pic>
        <p:nvPicPr>
          <p:cNvPr descr="Diagram&#10;&#10;Description automatically generated" id="452" name="Google Shape;452;p15">
            <a:hlinkClick r:id="rId9"/>
          </p:cNvPr>
          <p:cNvPicPr preferRelativeResize="0"/>
          <p:nvPr/>
        </p:nvPicPr>
        <p:blipFill rotWithShape="1">
          <a:blip r:embed="rId10">
            <a:alphaModFix/>
          </a:blip>
          <a:srcRect b="0" l="0" r="0" t="0"/>
          <a:stretch/>
        </p:blipFill>
        <p:spPr>
          <a:xfrm>
            <a:off x="3447360" y="324360"/>
            <a:ext cx="5106600" cy="6286320"/>
          </a:xfrm>
          <a:prstGeom prst="rect">
            <a:avLst/>
          </a:prstGeom>
          <a:noFill/>
          <a:ln>
            <a:noFill/>
          </a:ln>
        </p:spPr>
      </p:pic>
      <p:pic>
        <p:nvPicPr>
          <p:cNvPr descr="Graphical user interface, text&#10;&#10;Description automatically generated" id="453" name="Google Shape;453;p15">
            <a:hlinkClick r:id="rId11"/>
          </p:cNvPr>
          <p:cNvPicPr preferRelativeResize="0"/>
          <p:nvPr/>
        </p:nvPicPr>
        <p:blipFill rotWithShape="1">
          <a:blip r:embed="rId12">
            <a:alphaModFix/>
          </a:blip>
          <a:srcRect b="0" l="0" r="0" t="0"/>
          <a:stretch/>
        </p:blipFill>
        <p:spPr>
          <a:xfrm>
            <a:off x="1112760" y="1750320"/>
            <a:ext cx="9689040" cy="3264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 calcmode="lin" valueType="num">
                                      <p:cBhvr additive="base">
                                        <p:cTn dur="500"/>
                                        <p:tgtEl>
                                          <p:spTgt spid="44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 calcmode="lin" valueType="num">
                                      <p:cBhvr additive="base">
                                        <p:cTn dur="500"/>
                                        <p:tgtEl>
                                          <p:spTgt spid="44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anim calcmode="lin" valueType="num">
                                      <p:cBhvr additive="base">
                                        <p:cTn dur="500"/>
                                        <p:tgtEl>
                                          <p:spTgt spid="44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6"/>
          <p:cNvSpPr txBox="1"/>
          <p:nvPr>
            <p:ph idx="4294967295" type="title"/>
          </p:nvPr>
        </p:nvSpPr>
        <p:spPr>
          <a:xfrm>
            <a:off x="838080" y="365040"/>
            <a:ext cx="10515240" cy="578520"/>
          </a:xfrm>
          <a:prstGeom prst="rect">
            <a:avLst/>
          </a:prstGeom>
          <a:noFill/>
          <a:ln>
            <a:noFill/>
          </a:ln>
        </p:spPr>
        <p:txBody>
          <a:bodyPr anchorCtr="0" anchor="ctr" bIns="45700" lIns="91425" spcFirstLastPara="1" rIns="91425" wrap="square" tIns="45700">
            <a:normAutofit fontScale="90000"/>
          </a:bodyPr>
          <a:lstStyle/>
          <a:p>
            <a:pPr indent="0" lvl="0" marL="0" marR="0" rtl="0" algn="ctr">
              <a:lnSpc>
                <a:spcPct val="90000"/>
              </a:lnSpc>
              <a:spcBef>
                <a:spcPts val="0"/>
              </a:spcBef>
              <a:spcAft>
                <a:spcPts val="0"/>
              </a:spcAft>
              <a:buClr>
                <a:srgbClr val="000000"/>
              </a:buClr>
              <a:buSzPct val="100000"/>
              <a:buFont typeface="Calibri"/>
              <a:buNone/>
            </a:pPr>
            <a:r>
              <a:rPr b="0" i="0" lang="en-US" sz="4400" u="none" cap="none" strike="noStrike">
                <a:solidFill>
                  <a:srgbClr val="000000"/>
                </a:solidFill>
                <a:latin typeface="Calibri"/>
                <a:ea typeface="Calibri"/>
                <a:cs typeface="Calibri"/>
                <a:sym typeface="Calibri"/>
              </a:rPr>
              <a:t>Not so fast!</a:t>
            </a:r>
            <a:endParaRPr b="0" i="0" sz="4400" u="none" cap="none" strike="noStrike">
              <a:solidFill>
                <a:srgbClr val="000000"/>
              </a:solidFill>
              <a:latin typeface="Calibri"/>
              <a:ea typeface="Calibri"/>
              <a:cs typeface="Calibri"/>
              <a:sym typeface="Calibri"/>
            </a:endParaRPr>
          </a:p>
        </p:txBody>
      </p:sp>
      <p:pic>
        <p:nvPicPr>
          <p:cNvPr descr="A collage of a dog&#10;&#10;Description automatically generated" id="460" name="Google Shape;460;p16"/>
          <p:cNvPicPr preferRelativeResize="0"/>
          <p:nvPr/>
        </p:nvPicPr>
        <p:blipFill rotWithShape="1">
          <a:blip r:embed="rId3">
            <a:alphaModFix/>
          </a:blip>
          <a:srcRect b="0" l="0" r="0" t="0"/>
          <a:stretch/>
        </p:blipFill>
        <p:spPr>
          <a:xfrm>
            <a:off x="641520" y="1125000"/>
            <a:ext cx="4896720" cy="5140080"/>
          </a:xfrm>
          <a:prstGeom prst="rect">
            <a:avLst/>
          </a:prstGeom>
          <a:noFill/>
          <a:ln>
            <a:noFill/>
          </a:ln>
        </p:spPr>
      </p:pic>
      <p:pic>
        <p:nvPicPr>
          <p:cNvPr descr="A picture containing different, food, chocolate, displayed&#10;&#10;Description automatically generated" id="461" name="Google Shape;461;p16"/>
          <p:cNvPicPr preferRelativeResize="0"/>
          <p:nvPr/>
        </p:nvPicPr>
        <p:blipFill rotWithShape="1">
          <a:blip r:embed="rId4">
            <a:alphaModFix/>
          </a:blip>
          <a:srcRect b="0" l="0" r="0" t="0"/>
          <a:stretch/>
        </p:blipFill>
        <p:spPr>
          <a:xfrm>
            <a:off x="6213240" y="1125000"/>
            <a:ext cx="5140080" cy="51400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
          <p:cNvSpPr/>
          <p:nvPr/>
        </p:nvSpPr>
        <p:spPr>
          <a:xfrm>
            <a:off x="1146960" y="6211440"/>
            <a:ext cx="9212400" cy="36396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Trouble with loyalty to the cause is that the cause will always betray you…</a:t>
            </a:r>
            <a:endParaRPr b="0" i="0" sz="1800" u="none" cap="none" strike="noStrike">
              <a:solidFill>
                <a:schemeClr val="dk1"/>
              </a:solidFill>
              <a:latin typeface="Arial"/>
              <a:ea typeface="Arial"/>
              <a:cs typeface="Arial"/>
              <a:sym typeface="Arial"/>
            </a:endParaRPr>
          </a:p>
        </p:txBody>
      </p:sp>
      <p:pic>
        <p:nvPicPr>
          <p:cNvPr id="274" name="Google Shape;274;p2" title="Optimus_vs_Galvatron.mp4">
            <a:hlinkClick r:id="rId3"/>
          </p:cNvPr>
          <p:cNvPicPr preferRelativeResize="0"/>
          <p:nvPr/>
        </p:nvPicPr>
        <p:blipFill>
          <a:blip r:embed="rId4">
            <a:alphaModFix/>
          </a:blip>
          <a:stretch>
            <a:fillRect/>
          </a:stretch>
        </p:blipFill>
        <p:spPr>
          <a:xfrm>
            <a:off x="1367325" y="140550"/>
            <a:ext cx="7811000" cy="58582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p3"/>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281" name="Google Shape;281;p3"/>
          <p:cNvGrpSpPr/>
          <p:nvPr/>
        </p:nvGrpSpPr>
        <p:grpSpPr>
          <a:xfrm>
            <a:off x="5093280" y="660959"/>
            <a:ext cx="6263280" cy="5423041"/>
            <a:chOff x="0" y="40679"/>
            <a:chExt cx="6263280" cy="5423041"/>
          </a:xfrm>
        </p:grpSpPr>
        <p:sp>
          <p:nvSpPr>
            <p:cNvPr id="282" name="Google Shape;282;p3"/>
            <p:cNvSpPr/>
            <p:nvPr/>
          </p:nvSpPr>
          <p:spPr>
            <a:xfrm>
              <a:off x="0" y="453959"/>
              <a:ext cx="6263280" cy="705600"/>
            </a:xfrm>
            <a:prstGeom prst="rect">
              <a:avLst/>
            </a:prstGeom>
            <a:solidFill>
              <a:schemeClr val="lt1">
                <a:alpha val="89803"/>
              </a:schemeClr>
            </a:solidFill>
            <a:ln cap="flat" cmpd="sng" w="25400">
              <a:solidFill>
                <a:srgbClr val="CC93D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13164" y="40679"/>
              <a:ext cx="4384296" cy="826560"/>
            </a:xfrm>
            <a:prstGeom prst="roundRect">
              <a:avLst>
                <a:gd fmla="val 16667" name="adj"/>
              </a:avLst>
            </a:prstGeom>
            <a:solidFill>
              <a:srgbClr val="CC93D7"/>
            </a:solidFill>
            <a:ln cap="flat" cmpd="sng" w="254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txBox="1"/>
            <p:nvPr/>
          </p:nvSpPr>
          <p:spPr>
            <a:xfrm>
              <a:off x="353513" y="81028"/>
              <a:ext cx="4303598" cy="745862"/>
            </a:xfrm>
            <a:prstGeom prst="rect">
              <a:avLst/>
            </a:prstGeom>
            <a:noFill/>
            <a:ln>
              <a:noFill/>
            </a:ln>
          </p:spPr>
          <p:txBody>
            <a:bodyPr anchorCtr="0" anchor="ctr" bIns="0" lIns="165700" spcFirstLastPara="1" rIns="165700" wrap="square" tIns="0">
              <a:noAutofit/>
            </a:bodyPr>
            <a:lstStyle/>
            <a:p>
              <a:pPr indent="0" lvl="0" marL="0" marR="0" rtl="0" algn="l">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How do </a:t>
              </a:r>
              <a:r>
                <a:rPr b="0" i="0" lang="en-US" sz="2800" u="none" cap="none" strike="sngStrike">
                  <a:solidFill>
                    <a:schemeClr val="lt1"/>
                  </a:solidFill>
                  <a:latin typeface="Arial"/>
                  <a:ea typeface="Arial"/>
                  <a:cs typeface="Arial"/>
                  <a:sym typeface="Arial"/>
                </a:rPr>
                <a:t>machines</a:t>
              </a:r>
              <a:r>
                <a:rPr b="0" i="0" lang="en-US" sz="2800" u="none" cap="none" strike="noStrike">
                  <a:solidFill>
                    <a:schemeClr val="lt1"/>
                  </a:solidFill>
                  <a:latin typeface="Arial"/>
                  <a:ea typeface="Arial"/>
                  <a:cs typeface="Arial"/>
                  <a:sym typeface="Arial"/>
                </a:rPr>
                <a:t> algorithm learn?</a:t>
              </a:r>
              <a:endParaRPr/>
            </a:p>
          </p:txBody>
        </p:sp>
        <p:sp>
          <p:nvSpPr>
            <p:cNvPr id="285" name="Google Shape;285;p3"/>
            <p:cNvSpPr/>
            <p:nvPr/>
          </p:nvSpPr>
          <p:spPr>
            <a:xfrm>
              <a:off x="0" y="1724040"/>
              <a:ext cx="6263280" cy="705600"/>
            </a:xfrm>
            <a:prstGeom prst="rect">
              <a:avLst/>
            </a:prstGeom>
            <a:solidFill>
              <a:schemeClr val="lt1">
                <a:alpha val="89803"/>
              </a:schemeClr>
            </a:solidFill>
            <a:ln cap="flat" cmpd="sng" w="25400">
              <a:solidFill>
                <a:srgbClr val="4AB6A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13164" y="1310759"/>
              <a:ext cx="4384296" cy="826560"/>
            </a:xfrm>
            <a:prstGeom prst="roundRect">
              <a:avLst>
                <a:gd fmla="val 16667" name="adj"/>
              </a:avLst>
            </a:prstGeom>
            <a:solidFill>
              <a:srgbClr val="4AB6AB"/>
            </a:solidFill>
            <a:ln cap="flat" cmpd="sng" w="254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txBox="1"/>
            <p:nvPr/>
          </p:nvSpPr>
          <p:spPr>
            <a:xfrm>
              <a:off x="353513" y="1351108"/>
              <a:ext cx="4303598" cy="745862"/>
            </a:xfrm>
            <a:prstGeom prst="rect">
              <a:avLst/>
            </a:prstGeom>
            <a:noFill/>
            <a:ln>
              <a:noFill/>
            </a:ln>
          </p:spPr>
          <p:txBody>
            <a:bodyPr anchorCtr="0" anchor="ctr" bIns="0" lIns="165700" spcFirstLastPara="1" rIns="165700" wrap="square" tIns="0">
              <a:noAutofit/>
            </a:bodyPr>
            <a:lstStyle/>
            <a:p>
              <a:pPr indent="0" lvl="0" marL="0" marR="0" rtl="0" algn="l">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Transfer Learning</a:t>
              </a:r>
              <a:endParaRPr/>
            </a:p>
          </p:txBody>
        </p:sp>
        <p:sp>
          <p:nvSpPr>
            <p:cNvPr id="288" name="Google Shape;288;p3"/>
            <p:cNvSpPr/>
            <p:nvPr/>
          </p:nvSpPr>
          <p:spPr>
            <a:xfrm>
              <a:off x="0" y="2994120"/>
              <a:ext cx="6263280" cy="2469600"/>
            </a:xfrm>
            <a:prstGeom prst="rect">
              <a:avLst/>
            </a:prstGeom>
            <a:solidFill>
              <a:schemeClr val="lt1">
                <a:alpha val="89803"/>
              </a:schemeClr>
            </a:solidFill>
            <a:ln cap="flat" cmpd="sng" w="25400">
              <a:solidFill>
                <a:schemeClr val="accent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txBox="1"/>
            <p:nvPr/>
          </p:nvSpPr>
          <p:spPr>
            <a:xfrm>
              <a:off x="0" y="2994120"/>
              <a:ext cx="6263280" cy="2469600"/>
            </a:xfrm>
            <a:prstGeom prst="rect">
              <a:avLst/>
            </a:prstGeom>
            <a:noFill/>
            <a:ln>
              <a:noFill/>
            </a:ln>
          </p:spPr>
          <p:txBody>
            <a:bodyPr anchorCtr="0" anchor="t" bIns="199125" lIns="486100" spcFirstLastPara="1" rIns="486100" wrap="square" tIns="583175">
              <a:noAutofit/>
            </a:bodyPr>
            <a:lstStyle/>
            <a:p>
              <a:pPr indent="-285750" lvl="1" marL="28575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YOLO</a:t>
              </a:r>
              <a:endParaRPr/>
            </a:p>
            <a:p>
              <a:pPr indent="-285750" lvl="1" marL="285750" marR="0" rtl="0" algn="l">
                <a:lnSpc>
                  <a:spcPct val="90000"/>
                </a:lnSpc>
                <a:spcBef>
                  <a:spcPts val="42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Stable Diffusion</a:t>
              </a:r>
              <a:endParaRPr/>
            </a:p>
            <a:p>
              <a:pPr indent="-285750" lvl="1" marL="285750" marR="0" rtl="0" algn="l">
                <a:lnSpc>
                  <a:spcPct val="90000"/>
                </a:lnSpc>
                <a:spcBef>
                  <a:spcPts val="42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Whisper</a:t>
              </a:r>
              <a:endParaRPr/>
            </a:p>
            <a:p>
              <a:pPr indent="-285750" lvl="1" marL="285750" marR="0" rtl="0" algn="l">
                <a:lnSpc>
                  <a:spcPct val="90000"/>
                </a:lnSpc>
                <a:spcBef>
                  <a:spcPts val="42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Transformers</a:t>
              </a:r>
              <a:endParaRPr/>
            </a:p>
          </p:txBody>
        </p:sp>
        <p:sp>
          <p:nvSpPr>
            <p:cNvPr id="290" name="Google Shape;290;p3"/>
            <p:cNvSpPr/>
            <p:nvPr/>
          </p:nvSpPr>
          <p:spPr>
            <a:xfrm>
              <a:off x="313164" y="2580840"/>
              <a:ext cx="4384296" cy="826560"/>
            </a:xfrm>
            <a:prstGeom prst="roundRect">
              <a:avLst>
                <a:gd fmla="val 16667" name="adj"/>
              </a:avLst>
            </a:prstGeom>
            <a:solidFill>
              <a:schemeClr val="accent4"/>
            </a:solidFill>
            <a:ln cap="flat" cmpd="sng" w="25400">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txBox="1"/>
            <p:nvPr/>
          </p:nvSpPr>
          <p:spPr>
            <a:xfrm>
              <a:off x="353513" y="2621189"/>
              <a:ext cx="4303598" cy="745862"/>
            </a:xfrm>
            <a:prstGeom prst="rect">
              <a:avLst/>
            </a:prstGeom>
            <a:noFill/>
            <a:ln>
              <a:noFill/>
            </a:ln>
          </p:spPr>
          <p:txBody>
            <a:bodyPr anchorCtr="0" anchor="ctr" bIns="0" lIns="165700" spcFirstLastPara="1" rIns="165700" wrap="square" tIns="0">
              <a:noAutofit/>
            </a:bodyPr>
            <a:lstStyle/>
            <a:p>
              <a:pPr indent="0" lvl="0" marL="0" marR="0" rtl="0" algn="l">
                <a:lnSpc>
                  <a:spcPct val="90000"/>
                </a:lnSpc>
                <a:spcBef>
                  <a:spcPts val="0"/>
                </a:spcBef>
                <a:spcAft>
                  <a:spcPts val="0"/>
                </a:spcAft>
                <a:buClr>
                  <a:schemeClr val="lt1"/>
                </a:buClr>
                <a:buSzPts val="2800"/>
                <a:buFont typeface="Arial"/>
                <a:buNone/>
              </a:pPr>
              <a:r>
                <a:rPr b="0" i="0" lang="en-US" sz="2800" u="none" cap="none" strike="noStrike">
                  <a:solidFill>
                    <a:schemeClr val="lt1"/>
                  </a:solidFill>
                  <a:latin typeface="Arial"/>
                  <a:ea typeface="Arial"/>
                  <a:cs typeface="Arial"/>
                  <a:sym typeface="Arial"/>
                </a:rPr>
                <a:t>Examples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Chart, line chart&#10;&#10;Description automatically generated" id="296" name="Google Shape;296;p4"/>
          <p:cNvPicPr preferRelativeResize="0"/>
          <p:nvPr/>
        </p:nvPicPr>
        <p:blipFill rotWithShape="1">
          <a:blip r:embed="rId3">
            <a:alphaModFix/>
          </a:blip>
          <a:srcRect b="0" l="0" r="0" t="0"/>
          <a:stretch/>
        </p:blipFill>
        <p:spPr>
          <a:xfrm>
            <a:off x="5598360" y="1305000"/>
            <a:ext cx="5497200" cy="5497200"/>
          </a:xfrm>
          <a:prstGeom prst="rect">
            <a:avLst/>
          </a:prstGeom>
          <a:noFill/>
          <a:ln>
            <a:noFill/>
          </a:ln>
        </p:spPr>
      </p:pic>
      <p:sp>
        <p:nvSpPr>
          <p:cNvPr id="297" name="Google Shape;297;p4"/>
          <p:cNvSpPr txBox="1"/>
          <p:nvPr>
            <p:ph idx="4294967295" type="body"/>
          </p:nvPr>
        </p:nvSpPr>
        <p:spPr>
          <a:xfrm>
            <a:off x="838080" y="336960"/>
            <a:ext cx="10515240" cy="583956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x: [ 1  3  4  5   6   8    9  10 12]</a:t>
            </a:r>
            <a:endParaRPr b="0" i="0" sz="2800" u="none" cap="none" strike="noStrike">
              <a:solidFill>
                <a:srgbClr val="000000"/>
              </a:solidFill>
              <a:latin typeface="Calibri"/>
              <a:ea typeface="Calibri"/>
              <a:cs typeface="Calibri"/>
              <a:sym typeface="Calibri"/>
            </a:endParaRPr>
          </a:p>
          <a:p>
            <a:pPr indent="-228600" lvl="0" marL="228600" marR="0" rtl="0" algn="ctr">
              <a:lnSpc>
                <a:spcPct val="90000"/>
              </a:lnSpc>
              <a:spcBef>
                <a:spcPts val="1001"/>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y :[ 2  6  8 10 12 16 18 20 24]</a:t>
            </a:r>
            <a:endParaRPr b="0" i="0" sz="2800" u="none" cap="none" strike="noStrike">
              <a:solidFill>
                <a:srgbClr val="000000"/>
              </a:solidFill>
              <a:latin typeface="Calibri"/>
              <a:ea typeface="Calibri"/>
              <a:cs typeface="Calibri"/>
              <a:sym typeface="Calibri"/>
            </a:endParaRPr>
          </a:p>
          <a:p>
            <a:pPr indent="-228600" lvl="0" marL="228600" marR="0" rtl="0" algn="ctr">
              <a:lnSpc>
                <a:spcPct val="90000"/>
              </a:lnSpc>
              <a:spcBef>
                <a:spcPts val="1001"/>
              </a:spcBef>
              <a:spcAft>
                <a:spcPts val="0"/>
              </a:spcAft>
              <a:buClr>
                <a:srgbClr val="000000"/>
              </a:buClr>
              <a:buSzPts val="2800"/>
              <a:buFont typeface="Arial"/>
              <a:buNone/>
            </a:pPr>
            <a:r>
              <a:rPr b="0" i="0" lang="en-US" sz="2800" u="none" cap="none" strike="noStrike">
                <a:solidFill>
                  <a:srgbClr val="000000"/>
                </a:solidFill>
                <a:latin typeface="Times New Roman"/>
                <a:ea typeface="Times New Roman"/>
                <a:cs typeface="Times New Roman"/>
                <a:sym typeface="Times New Roman"/>
              </a:rPr>
              <a:t>Find the best line y=mx+b. Predict y if x=7.   </a:t>
            </a:r>
            <a:endParaRPr b="0" i="0" sz="2800" u="none" cap="none" strike="noStrike">
              <a:solidFill>
                <a:srgbClr val="000000"/>
              </a:solidFill>
              <a:latin typeface="Times New Roman"/>
              <a:ea typeface="Times New Roman"/>
              <a:cs typeface="Times New Roman"/>
              <a:sym typeface="Times New Roman"/>
            </a:endParaRPr>
          </a:p>
          <a:p>
            <a:pPr indent="-228600" lvl="0" marL="228600" marR="0" rtl="0" algn="ctr">
              <a:lnSpc>
                <a:spcPct val="90000"/>
              </a:lnSpc>
              <a:spcBef>
                <a:spcPts val="1001"/>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a:p>
            <a:pPr indent="-228600" lvl="0" marL="228600" marR="0" rtl="0" algn="ctr">
              <a:lnSpc>
                <a:spcPct val="90000"/>
              </a:lnSpc>
              <a:spcBef>
                <a:spcPts val="1001"/>
              </a:spcBef>
              <a:spcAft>
                <a:spcPts val="0"/>
              </a:spcAft>
              <a:buClr>
                <a:schemeClr val="dk1"/>
              </a:buClr>
              <a:buSzPts val="2800"/>
              <a:buFont typeface="Arial"/>
              <a:buNone/>
            </a:pPr>
            <a:br>
              <a:rPr b="0" i="0" lang="en-US" sz="2800" u="none" cap="none" strike="noStrike">
                <a:solidFill>
                  <a:schemeClr val="dk1"/>
                </a:solidFill>
                <a:latin typeface="Arial"/>
                <a:ea typeface="Arial"/>
                <a:cs typeface="Arial"/>
                <a:sym typeface="Arial"/>
              </a:rPr>
            </a:br>
            <a:endParaRPr b="0" i="0" sz="2800" u="none" cap="none" strike="noStrike">
              <a:solidFill>
                <a:srgbClr val="000000"/>
              </a:solidFill>
              <a:latin typeface="Calibri"/>
              <a:ea typeface="Calibri"/>
              <a:cs typeface="Calibri"/>
              <a:sym typeface="Calibri"/>
            </a:endParaRPr>
          </a:p>
        </p:txBody>
      </p:sp>
      <p:pic>
        <p:nvPicPr>
          <p:cNvPr descr="Chart, line chart&#10;&#10;Description automatically generated" id="298" name="Google Shape;298;p4"/>
          <p:cNvPicPr preferRelativeResize="0"/>
          <p:nvPr/>
        </p:nvPicPr>
        <p:blipFill rotWithShape="1">
          <a:blip r:embed="rId4">
            <a:alphaModFix/>
          </a:blip>
          <a:srcRect b="0" l="0" r="0" t="0"/>
          <a:stretch/>
        </p:blipFill>
        <p:spPr>
          <a:xfrm>
            <a:off x="616680" y="1305000"/>
            <a:ext cx="5552640" cy="55526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2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Chart, line chart, scatter chart&#10;&#10;Description automatically generated" id="303" name="Google Shape;303;p5"/>
          <p:cNvPicPr preferRelativeResize="0"/>
          <p:nvPr/>
        </p:nvPicPr>
        <p:blipFill rotWithShape="1">
          <a:blip r:embed="rId3">
            <a:alphaModFix/>
          </a:blip>
          <a:srcRect b="0" l="0" r="0" t="0"/>
          <a:stretch/>
        </p:blipFill>
        <p:spPr>
          <a:xfrm>
            <a:off x="5575320" y="1246320"/>
            <a:ext cx="5418360" cy="5418360"/>
          </a:xfrm>
          <a:prstGeom prst="rect">
            <a:avLst/>
          </a:prstGeom>
          <a:noFill/>
          <a:ln>
            <a:noFill/>
          </a:ln>
        </p:spPr>
      </p:pic>
      <p:sp>
        <p:nvSpPr>
          <p:cNvPr id="304" name="Google Shape;304;p5"/>
          <p:cNvSpPr txBox="1"/>
          <p:nvPr>
            <p:ph idx="4294967295" type="body"/>
          </p:nvPr>
        </p:nvSpPr>
        <p:spPr>
          <a:xfrm>
            <a:off x="838080" y="365760"/>
            <a:ext cx="10515240" cy="5810760"/>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9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x: [ 1       3     4     5      6        8      9      10     12]</a:t>
            </a:r>
            <a:endParaRPr b="0" i="0" sz="2000" u="none" cap="none" strike="noStrike">
              <a:solidFill>
                <a:srgbClr val="000000"/>
              </a:solidFill>
              <a:latin typeface="Calibri"/>
              <a:ea typeface="Calibri"/>
              <a:cs typeface="Calibri"/>
              <a:sym typeface="Calibri"/>
            </a:endParaRPr>
          </a:p>
          <a:p>
            <a:pPr indent="-228600" lvl="0" marL="228600" marR="0" rtl="0" algn="ctr">
              <a:lnSpc>
                <a:spcPct val="90000"/>
              </a:lnSpc>
              <a:spcBef>
                <a:spcPts val="1001"/>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y :[ 0.4  7.5  9.2 12.8 10.2  16.1  19.  18.3  25.6]</a:t>
            </a:r>
            <a:endParaRPr b="0" i="0" sz="2000" u="none" cap="none" strike="noStrike">
              <a:solidFill>
                <a:srgbClr val="000000"/>
              </a:solidFill>
              <a:latin typeface="Calibri"/>
              <a:ea typeface="Calibri"/>
              <a:cs typeface="Calibri"/>
              <a:sym typeface="Calibri"/>
            </a:endParaRPr>
          </a:p>
          <a:p>
            <a:pPr indent="-228600" lvl="0" marL="228600" marR="0" rtl="0" algn="ctr">
              <a:lnSpc>
                <a:spcPct val="90000"/>
              </a:lnSpc>
              <a:spcBef>
                <a:spcPts val="1001"/>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Find the best line y=mx+b. Predict y if x=7.   </a:t>
            </a:r>
            <a:endParaRPr b="0" i="0" sz="2000" u="none" cap="none" strike="noStrike">
              <a:solidFill>
                <a:srgbClr val="000000"/>
              </a:solidFill>
              <a:latin typeface="Times New Roman"/>
              <a:ea typeface="Times New Roman"/>
              <a:cs typeface="Times New Roman"/>
              <a:sym typeface="Times New Roman"/>
            </a:endParaRPr>
          </a:p>
        </p:txBody>
      </p:sp>
      <p:pic>
        <p:nvPicPr>
          <p:cNvPr descr="Chart, scatter chart&#10;&#10;Description automatically generated" id="305" name="Google Shape;305;p5"/>
          <p:cNvPicPr preferRelativeResize="0"/>
          <p:nvPr/>
        </p:nvPicPr>
        <p:blipFill rotWithShape="1">
          <a:blip r:embed="rId4">
            <a:alphaModFix/>
          </a:blip>
          <a:srcRect b="0" l="0" r="0" t="0"/>
          <a:stretch/>
        </p:blipFill>
        <p:spPr>
          <a:xfrm>
            <a:off x="754560" y="1179720"/>
            <a:ext cx="5222160" cy="5484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2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2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6"/>
          <p:cNvSpPr/>
          <p:nvPr/>
        </p:nvSpPr>
        <p:spPr>
          <a:xfrm>
            <a:off x="0" y="0"/>
            <a:ext cx="12191760" cy="6857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0" y="0"/>
            <a:ext cx="4416840" cy="6857640"/>
          </a:xfrm>
          <a:custGeom>
            <a:rect b="b" l="l" r="r" t="t"/>
            <a:pathLst>
              <a:path extrusionOk="0" h="6858000" w="4417162">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a:noFill/>
          </a:ln>
        </p:spPr>
      </p:sp>
      <p:sp>
        <p:nvSpPr>
          <p:cNvPr id="312" name="Google Shape;312;p6"/>
          <p:cNvSpPr/>
          <p:nvPr/>
        </p:nvSpPr>
        <p:spPr>
          <a:xfrm>
            <a:off x="0" y="0"/>
            <a:ext cx="4272480" cy="6857640"/>
          </a:xfrm>
          <a:custGeom>
            <a:rect b="b" l="l" r="r" t="t"/>
            <a:pathLst>
              <a:path extrusionOk="0" h="6858000" w="4272784">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solidFill>
            <a:schemeClr val="lt1"/>
          </a:solidFill>
          <a:ln>
            <a:noFill/>
          </a:ln>
        </p:spPr>
      </p:sp>
      <p:sp>
        <p:nvSpPr>
          <p:cNvPr id="313" name="Google Shape;313;p6"/>
          <p:cNvSpPr/>
          <p:nvPr/>
        </p:nvSpPr>
        <p:spPr>
          <a:xfrm flipH="1">
            <a:off x="-720" y="0"/>
            <a:ext cx="4416840" cy="6857640"/>
          </a:xfrm>
          <a:custGeom>
            <a:rect b="b" l="l" r="r" t="t"/>
            <a:pathLst>
              <a:path extrusionOk="0" h="6858000" w="4417162">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rgbClr val="773600">
              <a:alpha val="24705"/>
            </a:srgbClr>
          </a:solidFill>
          <a:ln>
            <a:noFill/>
          </a:ln>
        </p:spPr>
      </p:sp>
      <p:sp>
        <p:nvSpPr>
          <p:cNvPr id="314" name="Google Shape;314;p6"/>
          <p:cNvSpPr txBox="1"/>
          <p:nvPr>
            <p:ph idx="4294967295" type="title"/>
          </p:nvPr>
        </p:nvSpPr>
        <p:spPr>
          <a:xfrm>
            <a:off x="0" y="1122480"/>
            <a:ext cx="4730040" cy="181728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200"/>
              <a:buFont typeface="Times New Roman"/>
              <a:buNone/>
            </a:pPr>
            <a:r>
              <a:rPr b="0" i="0" lang="en-US" sz="3200" u="none" cap="none" strike="noStrike">
                <a:solidFill>
                  <a:srgbClr val="000000"/>
                </a:solidFill>
                <a:latin typeface="Times New Roman"/>
                <a:ea typeface="Times New Roman"/>
                <a:cs typeface="Times New Roman"/>
                <a:sym typeface="Times New Roman"/>
              </a:rPr>
              <a:t>How did the algorithm </a:t>
            </a:r>
            <a:r>
              <a:rPr b="1" i="0" lang="en-US" sz="3200" u="none" cap="none" strike="noStrike">
                <a:solidFill>
                  <a:srgbClr val="000000"/>
                </a:solidFill>
                <a:latin typeface="Times New Roman"/>
                <a:ea typeface="Times New Roman"/>
                <a:cs typeface="Times New Roman"/>
                <a:sym typeface="Times New Roman"/>
              </a:rPr>
              <a:t>learn </a:t>
            </a:r>
            <a:r>
              <a:rPr b="0" i="0" lang="en-US" sz="3200" u="none" cap="none" strike="noStrike">
                <a:solidFill>
                  <a:srgbClr val="000000"/>
                </a:solidFill>
                <a:latin typeface="Times New Roman"/>
                <a:ea typeface="Times New Roman"/>
                <a:cs typeface="Times New Roman"/>
                <a:sym typeface="Times New Roman"/>
              </a:rPr>
              <a:t>m and b?</a:t>
            </a:r>
            <a:br>
              <a:rPr b="0" i="0" lang="en-US" sz="3200" u="none" cap="none" strike="noStrike">
                <a:solidFill>
                  <a:schemeClr val="dk1"/>
                </a:solidFill>
                <a:latin typeface="Arial"/>
                <a:ea typeface="Arial"/>
                <a:cs typeface="Arial"/>
                <a:sym typeface="Arial"/>
              </a:rPr>
            </a:br>
            <a:r>
              <a:rPr b="0" i="0" lang="en-US" sz="3200" u="none" cap="none" strike="noStrike">
                <a:solidFill>
                  <a:srgbClr val="000000"/>
                </a:solidFill>
                <a:latin typeface="Times New Roman"/>
                <a:ea typeface="Times New Roman"/>
                <a:cs typeface="Times New Roman"/>
                <a:sym typeface="Times New Roman"/>
              </a:rPr>
              <a:t>Function approximation!</a:t>
            </a:r>
            <a:endParaRPr b="0" i="0" sz="3200" u="none" cap="none" strike="noStrike">
              <a:solidFill>
                <a:srgbClr val="000000"/>
              </a:solidFill>
              <a:latin typeface="Calibri"/>
              <a:ea typeface="Calibri"/>
              <a:cs typeface="Calibri"/>
              <a:sym typeface="Calibri"/>
            </a:endParaRPr>
          </a:p>
        </p:txBody>
      </p:sp>
      <p:pic>
        <p:nvPicPr>
          <p:cNvPr descr="Chart, scatter chart&#10;&#10;Description automatically generated" id="315" name="Google Shape;315;p6"/>
          <p:cNvPicPr preferRelativeResize="0"/>
          <p:nvPr/>
        </p:nvPicPr>
        <p:blipFill rotWithShape="1">
          <a:blip r:embed="rId3">
            <a:alphaModFix/>
          </a:blip>
          <a:srcRect b="0" l="0" r="0" t="0"/>
          <a:stretch/>
        </p:blipFill>
        <p:spPr>
          <a:xfrm>
            <a:off x="5446440" y="643320"/>
            <a:ext cx="5275800" cy="527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2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7"/>
          <p:cNvSpPr/>
          <p:nvPr/>
        </p:nvSpPr>
        <p:spPr>
          <a:xfrm>
            <a:off x="4522680" y="2674440"/>
            <a:ext cx="1032120" cy="360"/>
          </a:xfrm>
          <a:custGeom>
            <a:rect b="b" l="l" r="r" t="t"/>
            <a:pathLst>
              <a:path extrusionOk="0" h="21600" w="21600">
                <a:moveTo>
                  <a:pt x="0" y="0"/>
                </a:moveTo>
                <a:lnTo>
                  <a:pt x="21600" y="21600"/>
                </a:lnTo>
              </a:path>
            </a:pathLst>
          </a:custGeom>
          <a:noFill/>
          <a:ln cap="flat" cmpd="sng" w="9525">
            <a:solidFill>
              <a:srgbClr val="4472C4"/>
            </a:solidFill>
            <a:prstDash val="solid"/>
            <a:miter lim="8000"/>
            <a:headEnd len="sm" w="sm" type="none"/>
            <a:tailEnd len="med" w="med" type="triangle"/>
          </a:ln>
        </p:spPr>
      </p:sp>
      <p:sp>
        <p:nvSpPr>
          <p:cNvPr id="322" name="Google Shape;322;p7"/>
          <p:cNvSpPr/>
          <p:nvPr/>
        </p:nvSpPr>
        <p:spPr>
          <a:xfrm>
            <a:off x="5890320" y="1730520"/>
            <a:ext cx="1848240" cy="1887480"/>
          </a:xfrm>
          <a:prstGeom prst="rect">
            <a:avLst/>
          </a:prstGeom>
          <a:solidFill>
            <a:srgbClr val="FFFFFF"/>
          </a:solidFill>
          <a:ln cap="flat" cmpd="sng" w="25400">
            <a:solidFill>
              <a:srgbClr val="70AD47"/>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MODEL</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(FUNCTION)</a:t>
            </a:r>
            <a:endParaRPr b="0" i="0" sz="1800" u="none" cap="none" strike="noStrike">
              <a:solidFill>
                <a:schemeClr val="dk1"/>
              </a:solidFill>
              <a:latin typeface="Arial"/>
              <a:ea typeface="Arial"/>
              <a:cs typeface="Arial"/>
              <a:sym typeface="Arial"/>
            </a:endParaRPr>
          </a:p>
        </p:txBody>
      </p:sp>
      <p:sp>
        <p:nvSpPr>
          <p:cNvPr id="323" name="Google Shape;323;p7"/>
          <p:cNvSpPr/>
          <p:nvPr/>
        </p:nvSpPr>
        <p:spPr>
          <a:xfrm>
            <a:off x="8052480" y="2674440"/>
            <a:ext cx="1051560" cy="360"/>
          </a:xfrm>
          <a:custGeom>
            <a:rect b="b" l="l" r="r" t="t"/>
            <a:pathLst>
              <a:path extrusionOk="0" h="21600" w="21600">
                <a:moveTo>
                  <a:pt x="0" y="0"/>
                </a:moveTo>
                <a:lnTo>
                  <a:pt x="21600" y="21600"/>
                </a:lnTo>
              </a:path>
            </a:pathLst>
          </a:custGeom>
          <a:noFill/>
          <a:ln cap="flat" cmpd="sng" w="9525">
            <a:solidFill>
              <a:srgbClr val="4472C4"/>
            </a:solidFill>
            <a:prstDash val="solid"/>
            <a:miter lim="8000"/>
            <a:headEnd len="sm" w="sm" type="none"/>
            <a:tailEnd len="med" w="med" type="triangle"/>
          </a:ln>
        </p:spPr>
      </p:sp>
      <p:sp>
        <p:nvSpPr>
          <p:cNvPr id="324" name="Google Shape;324;p7"/>
          <p:cNvSpPr/>
          <p:nvPr/>
        </p:nvSpPr>
        <p:spPr>
          <a:xfrm>
            <a:off x="9586440" y="1226160"/>
            <a:ext cx="2162880" cy="2895840"/>
          </a:xfrm>
          <a:prstGeom prst="rect">
            <a:avLst/>
          </a:prstGeom>
          <a:solidFill>
            <a:srgbClr val="FFFFFF"/>
          </a:solidFill>
          <a:ln cap="flat" cmpd="sng" w="25400">
            <a:solidFill>
              <a:srgbClr val="70AD47"/>
            </a:solidFill>
            <a:prstDash val="solid"/>
            <a:miter lim="8000"/>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Chipmunk: 0.92</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Squirrel:  0.05</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Moose: 0.03</a:t>
            </a:r>
            <a:endParaRPr b="0" i="0" sz="1800" u="none" cap="none" strike="noStrike">
              <a:solidFill>
                <a:schemeClr val="dk1"/>
              </a:solidFill>
              <a:latin typeface="Arial"/>
              <a:ea typeface="Arial"/>
              <a:cs typeface="Arial"/>
              <a:sym typeface="Arial"/>
            </a:endParaRPr>
          </a:p>
        </p:txBody>
      </p:sp>
      <p:sp>
        <p:nvSpPr>
          <p:cNvPr id="325" name="Google Shape;325;p7"/>
          <p:cNvSpPr/>
          <p:nvPr/>
        </p:nvSpPr>
        <p:spPr>
          <a:xfrm>
            <a:off x="688325" y="5004725"/>
            <a:ext cx="6390600" cy="486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How many data points are there?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326" name="Google Shape;326;p7"/>
          <p:cNvSpPr/>
          <p:nvPr/>
        </p:nvSpPr>
        <p:spPr>
          <a:xfrm>
            <a:off x="314640" y="4493520"/>
            <a:ext cx="3470400" cy="367878"/>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480,000 </a:t>
            </a:r>
            <a:r>
              <a:rPr b="0" i="0" lang="en-US" sz="1800" u="none" cap="none" strike="noStrike">
                <a:solidFill>
                  <a:srgbClr val="000000"/>
                </a:solidFill>
                <a:latin typeface="Times New Roman"/>
                <a:ea typeface="Times New Roman"/>
                <a:cs typeface="Times New Roman"/>
                <a:sym typeface="Times New Roman"/>
              </a:rPr>
              <a:t>parameters</a:t>
            </a:r>
            <a:endParaRPr b="0" i="0" sz="1800" u="none" cap="none" strike="noStrike">
              <a:solidFill>
                <a:schemeClr val="dk1"/>
              </a:solidFill>
              <a:latin typeface="Arial"/>
              <a:ea typeface="Arial"/>
              <a:cs typeface="Arial"/>
              <a:sym typeface="Arial"/>
            </a:endParaRPr>
          </a:p>
        </p:txBody>
      </p:sp>
      <p:pic>
        <p:nvPicPr>
          <p:cNvPr descr="Background pattern&#10;&#10;Description automatically generated" id="327" name="Google Shape;327;p7"/>
          <p:cNvPicPr preferRelativeResize="0"/>
          <p:nvPr/>
        </p:nvPicPr>
        <p:blipFill rotWithShape="1">
          <a:blip r:embed="rId3">
            <a:alphaModFix/>
          </a:blip>
          <a:srcRect b="0" l="0" r="0" t="0"/>
          <a:stretch/>
        </p:blipFill>
        <p:spPr>
          <a:xfrm>
            <a:off x="4816271" y="1040803"/>
            <a:ext cx="4287768" cy="3011336"/>
          </a:xfrm>
          <a:prstGeom prst="rect">
            <a:avLst/>
          </a:prstGeom>
          <a:noFill/>
          <a:ln>
            <a:noFill/>
          </a:ln>
        </p:spPr>
      </p:pic>
      <p:pic>
        <p:nvPicPr>
          <p:cNvPr descr="A picture containing text, colorful&#10;&#10;Description automatically generated" id="328" name="Google Shape;328;p7"/>
          <p:cNvPicPr preferRelativeResize="0"/>
          <p:nvPr/>
        </p:nvPicPr>
        <p:blipFill rotWithShape="1">
          <a:blip r:embed="rId4">
            <a:alphaModFix/>
          </a:blip>
          <a:srcRect b="0" l="0" r="0" t="0"/>
          <a:stretch/>
        </p:blipFill>
        <p:spPr>
          <a:xfrm>
            <a:off x="97654" y="1225143"/>
            <a:ext cx="4563266" cy="2827017"/>
          </a:xfrm>
          <a:prstGeom prst="rect">
            <a:avLst/>
          </a:prstGeom>
          <a:noFill/>
          <a:ln>
            <a:noFill/>
          </a:ln>
        </p:spPr>
      </p:pic>
      <p:sp>
        <p:nvSpPr>
          <p:cNvPr id="329" name="Google Shape;329;p7"/>
          <p:cNvSpPr txBox="1"/>
          <p:nvPr/>
        </p:nvSpPr>
        <p:spPr>
          <a:xfrm>
            <a:off x="688325" y="5374900"/>
            <a:ext cx="536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How many parameters should my model have? A lot…</a:t>
            </a:r>
            <a:endParaRPr/>
          </a:p>
        </p:txBody>
      </p:sp>
      <p:sp>
        <p:nvSpPr>
          <p:cNvPr id="330" name="Google Shape;330;p7"/>
          <p:cNvSpPr txBox="1"/>
          <p:nvPr/>
        </p:nvSpPr>
        <p:spPr>
          <a:xfrm>
            <a:off x="688325" y="5836600"/>
            <a:ext cx="489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Do not reinvent the wheel, just borrow the model from someone(: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000"/>
                                        <p:tgtEl>
                                          <p:spTgt spid="3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8"/>
          <p:cNvSpPr txBox="1"/>
          <p:nvPr>
            <p:ph idx="4294967295" type="title"/>
          </p:nvPr>
        </p:nvSpPr>
        <p:spPr>
          <a:xfrm>
            <a:off x="621720" y="355320"/>
            <a:ext cx="10515240" cy="56844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ED7D31"/>
              </a:buClr>
              <a:buSzPts val="3600"/>
              <a:buFont typeface="Times New Roman"/>
              <a:buNone/>
            </a:pPr>
            <a:r>
              <a:rPr b="1" i="0" lang="en-US" sz="3600" u="none" cap="none" strike="noStrike">
                <a:solidFill>
                  <a:srgbClr val="ED7D31"/>
                </a:solidFill>
                <a:latin typeface="Times New Roman"/>
                <a:ea typeface="Times New Roman"/>
                <a:cs typeface="Times New Roman"/>
                <a:sym typeface="Times New Roman"/>
              </a:rPr>
              <a:t>Transfer Learning: </a:t>
            </a:r>
            <a:r>
              <a:rPr b="1" i="0" lang="en-US" sz="3600" u="none" cap="none" strike="noStrike">
                <a:solidFill>
                  <a:srgbClr val="ED7D31"/>
                </a:solidFill>
                <a:latin typeface="PT Sans Narrow"/>
                <a:ea typeface="PT Sans Narrow"/>
                <a:cs typeface="PT Sans Narrow"/>
                <a:sym typeface="PT Sans Narrow"/>
              </a:rPr>
              <a:t>AI by the people, for the people</a:t>
            </a:r>
            <a:endParaRPr b="0" i="0" sz="3600" u="none" cap="none" strike="noStrike">
              <a:solidFill>
                <a:srgbClr val="000000"/>
              </a:solidFill>
              <a:latin typeface="Calibri"/>
              <a:ea typeface="Calibri"/>
              <a:cs typeface="Calibri"/>
              <a:sym typeface="Calibri"/>
            </a:endParaRPr>
          </a:p>
        </p:txBody>
      </p:sp>
      <p:pic>
        <p:nvPicPr>
          <p:cNvPr descr="Diagram&#10;&#10;Description automatically generated" id="336" name="Google Shape;336;p8"/>
          <p:cNvPicPr preferRelativeResize="0"/>
          <p:nvPr/>
        </p:nvPicPr>
        <p:blipFill rotWithShape="1">
          <a:blip r:embed="rId3">
            <a:alphaModFix/>
          </a:blip>
          <a:srcRect b="0" l="0" r="0" t="0"/>
          <a:stretch/>
        </p:blipFill>
        <p:spPr>
          <a:xfrm>
            <a:off x="838080" y="1016640"/>
            <a:ext cx="8536739" cy="3874956"/>
          </a:xfrm>
          <a:prstGeom prst="rect">
            <a:avLst/>
          </a:prstGeom>
          <a:noFill/>
          <a:ln>
            <a:noFill/>
          </a:ln>
        </p:spPr>
      </p:pic>
      <p:sp>
        <p:nvSpPr>
          <p:cNvPr id="337" name="Google Shape;337;p8"/>
          <p:cNvSpPr txBox="1"/>
          <p:nvPr/>
        </p:nvSpPr>
        <p:spPr>
          <a:xfrm>
            <a:off x="621720" y="5521911"/>
            <a:ext cx="9037185"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Use a </a:t>
            </a:r>
            <a:r>
              <a:rPr b="1" i="0" lang="en-US" sz="1800" u="none" cap="none" strike="noStrike">
                <a:solidFill>
                  <a:schemeClr val="accent1"/>
                </a:solidFill>
                <a:latin typeface="Arial"/>
                <a:ea typeface="Arial"/>
                <a:cs typeface="Arial"/>
                <a:sym typeface="Arial"/>
              </a:rPr>
              <a:t>PRETRAINED</a:t>
            </a:r>
            <a:r>
              <a:rPr b="0" i="0" lang="en-US" sz="1800" u="none" cap="none" strike="noStrike">
                <a:solidFill>
                  <a:schemeClr val="dk1"/>
                </a:solidFill>
                <a:latin typeface="Arial"/>
                <a:ea typeface="Arial"/>
                <a:cs typeface="Arial"/>
                <a:sym typeface="Arial"/>
              </a:rPr>
              <a:t> model on a new problem.</a:t>
            </a:r>
            <a:endParaRPr/>
          </a:p>
          <a:p>
            <a:pPr indent="-285750" lvl="0" marL="2857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Either use it directly or modify the model based on your need.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Table&#10;&#10;Description automatically generated" id="343" name="Google Shape;343;p9"/>
          <p:cNvPicPr preferRelativeResize="0"/>
          <p:nvPr/>
        </p:nvPicPr>
        <p:blipFill rotWithShape="1">
          <a:blip r:embed="rId3">
            <a:alphaModFix/>
          </a:blip>
          <a:srcRect b="0" l="0" r="0" t="0"/>
          <a:stretch/>
        </p:blipFill>
        <p:spPr>
          <a:xfrm>
            <a:off x="154080" y="-78480"/>
            <a:ext cx="5342040" cy="6857640"/>
          </a:xfrm>
          <a:prstGeom prst="rect">
            <a:avLst/>
          </a:prstGeom>
          <a:noFill/>
          <a:ln>
            <a:noFill/>
          </a:ln>
        </p:spPr>
      </p:pic>
      <p:pic>
        <p:nvPicPr>
          <p:cNvPr descr="Table&#10;&#10;Description automatically generated" id="344" name="Google Shape;344;p9"/>
          <p:cNvPicPr preferRelativeResize="0"/>
          <p:nvPr/>
        </p:nvPicPr>
        <p:blipFill rotWithShape="1">
          <a:blip r:embed="rId4">
            <a:alphaModFix/>
          </a:blip>
          <a:srcRect b="0" l="0" r="0" t="0"/>
          <a:stretch/>
        </p:blipFill>
        <p:spPr>
          <a:xfrm>
            <a:off x="6695640" y="-78480"/>
            <a:ext cx="6224760" cy="6857640"/>
          </a:xfrm>
          <a:prstGeom prst="rect">
            <a:avLst/>
          </a:prstGeom>
          <a:noFill/>
          <a:ln>
            <a:noFill/>
          </a:ln>
        </p:spPr>
      </p:pic>
      <p:sp>
        <p:nvSpPr>
          <p:cNvPr id="345" name="Google Shape;345;p9"/>
          <p:cNvSpPr/>
          <p:nvPr/>
        </p:nvSpPr>
        <p:spPr>
          <a:xfrm flipH="1" rot="10800000">
            <a:off x="2202480" y="5919120"/>
            <a:ext cx="795960" cy="638640"/>
          </a:xfrm>
          <a:custGeom>
            <a:rect b="b" l="l" r="r" t="t"/>
            <a:pathLst>
              <a:path extrusionOk="0" h="21600" w="21600">
                <a:moveTo>
                  <a:pt x="0" y="0"/>
                </a:moveTo>
                <a:lnTo>
                  <a:pt x="21600" y="21600"/>
                </a:lnTo>
              </a:path>
            </a:pathLst>
          </a:custGeom>
          <a:noFill/>
          <a:ln cap="flat" cmpd="sng" w="9525">
            <a:solidFill>
              <a:srgbClr val="FF0000"/>
            </a:solidFill>
            <a:prstDash val="solid"/>
            <a:miter lim="8000"/>
            <a:headEnd len="sm" w="sm" type="none"/>
            <a:tailEnd len="med" w="med" type="triangle"/>
          </a:ln>
        </p:spPr>
      </p:sp>
      <p:sp>
        <p:nvSpPr>
          <p:cNvPr id="346" name="Google Shape;346;p9"/>
          <p:cNvSpPr/>
          <p:nvPr/>
        </p:nvSpPr>
        <p:spPr>
          <a:xfrm flipH="1" rot="10800000">
            <a:off x="9193320" y="5918400"/>
            <a:ext cx="678240" cy="707400"/>
          </a:xfrm>
          <a:custGeom>
            <a:rect b="b" l="l" r="r" t="t"/>
            <a:pathLst>
              <a:path extrusionOk="0" h="21600" w="21600">
                <a:moveTo>
                  <a:pt x="0" y="0"/>
                </a:moveTo>
                <a:lnTo>
                  <a:pt x="21600" y="21600"/>
                </a:lnTo>
              </a:path>
            </a:pathLst>
          </a:custGeom>
          <a:noFill/>
          <a:ln cap="flat" cmpd="sng" w="9525">
            <a:solidFill>
              <a:srgbClr val="FF0000"/>
            </a:solidFill>
            <a:prstDash val="solid"/>
            <a:miter lim="8000"/>
            <a:headEnd len="sm" w="sm" type="none"/>
            <a:tailEnd len="med" w="med" type="triangle"/>
          </a:ln>
        </p:spPr>
      </p:sp>
      <p:pic>
        <p:nvPicPr>
          <p:cNvPr descr="Chart&#10;&#10;Description automatically generated with low confidence" id="347" name="Google Shape;347;p9"/>
          <p:cNvPicPr preferRelativeResize="0"/>
          <p:nvPr/>
        </p:nvPicPr>
        <p:blipFill rotWithShape="1">
          <a:blip r:embed="rId5">
            <a:alphaModFix/>
          </a:blip>
          <a:srcRect b="0" l="0" r="0" t="0"/>
          <a:stretch/>
        </p:blipFill>
        <p:spPr>
          <a:xfrm>
            <a:off x="2316240" y="231120"/>
            <a:ext cx="7491960" cy="59090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347"/>
                                        </p:tgtEl>
                                        <p:attrNameLst>
                                          <p:attrName>ppt_y</p:attrName>
                                        </p:attrNameLst>
                                      </p:cBhvr>
                                      <p:tavLst>
                                        <p:tav fmla="" tm="0">
                                          <p:val>
                                            <p:strVal val="#ppt_y"/>
                                          </p:val>
                                        </p:tav>
                                        <p:tav fmla="" tm="100000">
                                          <p:val>
                                            <p:strVal val="#ppt_y+1"/>
                                          </p:val>
                                        </p:tav>
                                      </p:tavLst>
                                    </p:anim>
                                    <p:set>
                                      <p:cBhvr>
                                        <p:cTn dur="1" fill="hold">
                                          <p:stCondLst>
                                            <p:cond delay="500"/>
                                          </p:stCondLst>
                                        </p:cTn>
                                        <p:tgtEl>
                                          <p:spTgt spid="3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2021-10-08T16:26:04Z</dcterms:created>
  <dc:creator>Erdi Kara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6</vt:i4>
  </property>
  <property fmtid="{D5CDD505-2E9C-101B-9397-08002B2CF9AE}" pid="4" name="PresentationFormat">
    <vt:lpwstr>Widescreen</vt:lpwstr>
  </property>
  <property fmtid="{D5CDD505-2E9C-101B-9397-08002B2CF9AE}" pid="5" name="Slides">
    <vt:i4>15</vt:i4>
  </property>
</Properties>
</file>